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19"/>
  </p:notesMasterIdLst>
  <p:sldIdLst>
    <p:sldId id="314" r:id="rId2"/>
    <p:sldId id="411" r:id="rId3"/>
    <p:sldId id="408" r:id="rId4"/>
    <p:sldId id="407" r:id="rId5"/>
    <p:sldId id="409" r:id="rId6"/>
    <p:sldId id="410" r:id="rId7"/>
    <p:sldId id="419" r:id="rId8"/>
    <p:sldId id="420" r:id="rId9"/>
    <p:sldId id="421" r:id="rId10"/>
    <p:sldId id="422" r:id="rId11"/>
    <p:sldId id="423" r:id="rId12"/>
    <p:sldId id="416" r:id="rId13"/>
    <p:sldId id="417" r:id="rId14"/>
    <p:sldId id="404" r:id="rId15"/>
    <p:sldId id="461" r:id="rId16"/>
    <p:sldId id="294" r:id="rId17"/>
    <p:sldId id="32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5" autoAdjust="0"/>
    <p:restoredTop sz="94618"/>
  </p:normalViewPr>
  <p:slideViewPr>
    <p:cSldViewPr>
      <p:cViewPr varScale="1">
        <p:scale>
          <a:sx n="100" d="100"/>
          <a:sy n="100" d="100"/>
        </p:scale>
        <p:origin x="9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E3BF73-F1B3-2F45-86C5-2836A2787F9D}"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85BD01-527B-E441-823F-2486EE1AF453}" type="slidenum">
              <a:rPr lang="en-US" smtClean="0"/>
              <a:t>‹#›</a:t>
            </a:fld>
            <a:endParaRPr lang="en-US"/>
          </a:p>
        </p:txBody>
      </p:sp>
    </p:spTree>
    <p:extLst>
      <p:ext uri="{BB962C8B-B14F-4D97-AF65-F5344CB8AC3E}">
        <p14:creationId xmlns:p14="http://schemas.microsoft.com/office/powerpoint/2010/main" val="118423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26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238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20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6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15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329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25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90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57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85953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12.emf"/><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1.e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Brain Computer Interaction</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2238428" y="4437112"/>
            <a:ext cx="7854696" cy="1752600"/>
          </a:xfrm>
        </p:spPr>
        <p:txBody>
          <a:bodyPr>
            <a:normAutofit fontScale="92500" lnSpcReduction="10000"/>
          </a:bodyPr>
          <a:lstStyle/>
          <a:p>
            <a:r>
              <a:rPr lang="en-US" b="1" dirty="0">
                <a:solidFill>
                  <a:schemeClr val="tx1"/>
                </a:solidFill>
              </a:rPr>
              <a:t> </a:t>
            </a:r>
            <a:r>
              <a:rPr lang="en-US" b="1" u="sng" dirty="0">
                <a:solidFill>
                  <a:schemeClr val="tx1"/>
                </a:solidFill>
              </a:rPr>
              <a:t>Course Instructors</a:t>
            </a:r>
          </a:p>
          <a:p>
            <a:r>
              <a:rPr lang="en-US" b="1" dirty="0">
                <a:solidFill>
                  <a:schemeClr val="tx1"/>
                </a:solidFill>
              </a:rPr>
              <a:t>Dr. Sreeja S R</a:t>
            </a:r>
          </a:p>
          <a:p>
            <a:r>
              <a:rPr lang="en-US" sz="2600" b="1" i="1" dirty="0">
                <a:solidFill>
                  <a:schemeClr val="tx1"/>
                </a:solidFill>
              </a:rPr>
              <a:t>Assistant Professor</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Indian Institute of Information Technology </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IIIT Sri City </a:t>
            </a:r>
          </a:p>
        </p:txBody>
      </p:sp>
      <p:sp>
        <p:nvSpPr>
          <p:cNvPr id="4" name="Subtitle 2"/>
          <p:cNvSpPr txBox="1">
            <a:spLocks/>
          </p:cNvSpPr>
          <p:nvPr/>
        </p:nvSpPr>
        <p:spPr>
          <a:xfrm>
            <a:off x="483405" y="2905425"/>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C96731"/>
              </a:buClr>
              <a:defRPr/>
            </a:pPr>
            <a:r>
              <a:rPr lang="en-US" sz="2800" b="1" dirty="0">
                <a:solidFill>
                  <a:srgbClr val="000000">
                    <a:lumMod val="65000"/>
                    <a:lumOff val="35000"/>
                  </a:srgbClr>
                </a:solidFill>
              </a:rPr>
              <a:t>Feature Translation</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7">
            <a:extLst>
              <a:ext uri="{FF2B5EF4-FFF2-40B4-BE49-F238E27FC236}">
                <a16:creationId xmlns:a16="http://schemas.microsoft.com/office/drawing/2014/main" id="{1D4671E2-0D8B-4FDC-0E95-256C0954C5A1}"/>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80033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786" y="144782"/>
            <a:ext cx="8033657" cy="643467"/>
          </a:xfrm>
        </p:spPr>
        <p:txBody>
          <a:bodyPr>
            <a:noAutofit/>
          </a:bodyPr>
          <a:lstStyle/>
          <a:p>
            <a:r>
              <a:rPr lang="en-US" sz="2400" dirty="0">
                <a:solidFill>
                  <a:srgbClr val="A50021"/>
                </a:solidFill>
                <a:latin typeface="Times New Roman" pitchFamily="18" charset="0"/>
                <a:cs typeface="Times New Roman" pitchFamily="18" charset="0"/>
              </a:rPr>
              <a:t>True versus Fitted Regression Line</a:t>
            </a:r>
            <a:endParaRPr lang="en-IN" sz="24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542005" y="872068"/>
                <a:ext cx="9080626" cy="5849414"/>
              </a:xfrm>
            </p:spPr>
            <p:txBody>
              <a:bodyPr>
                <a:normAutofit/>
              </a:bodyPr>
              <a:lstStyle/>
              <a:p>
                <a:pPr algn="just"/>
                <a:r>
                  <a:rPr lang="en-US" sz="1800" dirty="0">
                    <a:latin typeface="Times New Roman" panose="02020603050405020304" pitchFamily="18" charset="0"/>
                    <a:cs typeface="Times New Roman" panose="02020603050405020304" pitchFamily="18" charset="0"/>
                  </a:rPr>
                  <a:t>The task in regression analysis is to estimate the regression coefficients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a:latin typeface="Cambria Math" panose="02040503050406030204" pitchFamily="18" charset="0"/>
                        <a:ea typeface="Cambria Math" panose="02040503050406030204" pitchFamily="18" charset="0"/>
                        <a:cs typeface="Times New Roman" panose="02020603050405020304" pitchFamily="18" charset="0"/>
                      </a:rPr>
                      <m:t>and</m:t>
                    </m:r>
                    <m:r>
                      <a:rPr lang="en-US" sz="1800" i="1">
                        <a:latin typeface="Cambria Math" panose="02040503050406030204" pitchFamily="18" charset="0"/>
                        <a:ea typeface="Cambria Math" panose="02040503050406030204" pitchFamily="18" charset="0"/>
                        <a:cs typeface="Times New Roman" panose="02020603050405020304" pitchFamily="18" charset="0"/>
                      </a:rPr>
                      <m:t> </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Suppose, we denote the estimates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for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800" dirty="0">
                    <a:latin typeface="Times New Roman" panose="02020603050405020304" pitchFamily="18" charset="0"/>
                    <a:cs typeface="Times New Roman" panose="02020603050405020304" pitchFamily="18" charset="0"/>
                  </a:rPr>
                  <a:t> and </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for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dirty="0">
                    <a:latin typeface="Times New Roman" panose="02020603050405020304" pitchFamily="18" charset="0"/>
                    <a:cs typeface="Times New Roman" panose="02020603050405020304" pitchFamily="18" charset="0"/>
                  </a:rPr>
                  <a:t>. Then the fitted regression line is</a:t>
                </a:r>
              </a:p>
              <a:p>
                <a:pPr marL="0" indent="0" algn="ctr">
                  <a:buNone/>
                </a:pPr>
                <a14:m>
                  <m:oMath xmlns:m="http://schemas.openxmlformats.org/officeDocument/2006/math">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𝑌</m:t>
                        </m:r>
                      </m:e>
                    </m:acc>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𝑏𝑥</m:t>
                    </m:r>
                  </m:oMath>
                </a14:m>
                <a:r>
                  <a:rPr lang="en-US" sz="1800" i="1" dirty="0">
                    <a:latin typeface="Times New Roman" panose="02020603050405020304" pitchFamily="18" charset="0"/>
                    <a:cs typeface="Times New Roman" panose="02020603050405020304" pitchFamily="18" charset="0"/>
                  </a:rPr>
                  <a:t> </a:t>
                </a:r>
              </a:p>
              <a:p>
                <a:pPr marL="0" indent="0" algn="just">
                  <a:buNone/>
                </a:pPr>
                <a:r>
                  <a:rPr lang="en-US" sz="180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𝑌</m:t>
                        </m:r>
                      </m:e>
                    </m:acc>
                    <m:r>
                      <a:rPr lang="en-US" sz="1800" i="1">
                        <a:latin typeface="Cambria Math" panose="02040503050406030204" pitchFamily="18" charset="0"/>
                        <a:cs typeface="Times New Roman" panose="02020603050405020304" pitchFamily="18" charset="0"/>
                      </a:rPr>
                      <m:t> </m:t>
                    </m:r>
                  </m:oMath>
                </a14:m>
                <a:r>
                  <a:rPr lang="en-US" sz="1800" dirty="0">
                    <a:latin typeface="Times New Roman" panose="02020603050405020304" pitchFamily="18" charset="0"/>
                    <a:cs typeface="Times New Roman" panose="02020603050405020304" pitchFamily="18" charset="0"/>
                  </a:rPr>
                  <a:t>is the predicted or fitted value.</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542005" y="872068"/>
                <a:ext cx="9080626" cy="5849414"/>
              </a:xfrm>
              <a:blipFill>
                <a:blip r:embed="rId3"/>
                <a:stretch>
                  <a:fillRect l="-419" t="-868"/>
                </a:stretch>
              </a:blipFill>
            </p:spPr>
            <p:txBody>
              <a:bodyPr/>
              <a:lstStyle/>
              <a:p>
                <a:r>
                  <a:rPr lang="en-US">
                    <a:noFill/>
                  </a:rPr>
                  <a:t> </a:t>
                </a:r>
              </a:p>
            </p:txBody>
          </p:sp>
        </mc:Fallback>
      </mc:AlternateContent>
      <p:graphicFrame>
        <p:nvGraphicFramePr>
          <p:cNvPr id="3" name="Object 2"/>
          <p:cNvGraphicFramePr>
            <a:graphicFrameLocks noChangeAspect="1"/>
          </p:cNvGraphicFramePr>
          <p:nvPr/>
        </p:nvGraphicFramePr>
        <p:xfrm>
          <a:off x="2350022" y="2563359"/>
          <a:ext cx="5784850" cy="3213100"/>
        </p:xfrm>
        <a:graphic>
          <a:graphicData uri="http://schemas.openxmlformats.org/presentationml/2006/ole">
            <mc:AlternateContent xmlns:mc="http://schemas.openxmlformats.org/markup-compatibility/2006">
              <mc:Choice xmlns:v="urn:schemas-microsoft-com:vml" Requires="v">
                <p:oleObj name="Visio" r:id="rId4" imgW="5784480" imgH="3212531" progId="Visio.Drawing.11">
                  <p:embed/>
                </p:oleObj>
              </mc:Choice>
              <mc:Fallback>
                <p:oleObj name="Visio" r:id="rId4" imgW="5784480" imgH="3212531" progId="Visio.Drawing.11">
                  <p:embed/>
                  <p:pic>
                    <p:nvPicPr>
                      <p:cNvPr id="3" name="Object 2"/>
                      <p:cNvPicPr/>
                      <p:nvPr/>
                    </p:nvPicPr>
                    <p:blipFill>
                      <a:blip r:embed="rId5"/>
                      <a:stretch>
                        <a:fillRect/>
                      </a:stretch>
                    </p:blipFill>
                    <p:spPr>
                      <a:xfrm>
                        <a:off x="2350022" y="2563359"/>
                        <a:ext cx="5784850" cy="3213100"/>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857315AE-D247-D686-4D27-956AB318A6E7}"/>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3162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684678" y="622454"/>
                <a:ext cx="9092067" cy="643467"/>
              </a:xfrm>
            </p:spPr>
            <p:txBody>
              <a:bodyPr>
                <a:noAutofit/>
              </a:bodyPr>
              <a:lstStyle/>
              <a:p>
                <a:r>
                  <a:rPr lang="en-US" sz="2400" b="1" dirty="0">
                    <a:solidFill>
                      <a:srgbClr val="A50021"/>
                    </a:solidFill>
                    <a:latin typeface="Times New Roman" pitchFamily="18" charset="0"/>
                    <a:cs typeface="Times New Roman" pitchFamily="18" charset="0"/>
                  </a:rPr>
                  <a:t>Least Square Method </a:t>
                </a:r>
                <a:r>
                  <a:rPr lang="en-US" sz="2400" dirty="0">
                    <a:solidFill>
                      <a:srgbClr val="A50021"/>
                    </a:solidFill>
                    <a:latin typeface="Times New Roman" pitchFamily="18" charset="0"/>
                    <a:cs typeface="Times New Roman" pitchFamily="18" charset="0"/>
                  </a:rPr>
                  <a:t>to estimate </a:t>
                </a:r>
                <a14:m>
                  <m:oMath xmlns:m="http://schemas.openxmlformats.org/officeDocument/2006/math">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𝛼</m:t>
                    </m:r>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 </m:t>
                    </m:r>
                    <m:r>
                      <m:rPr>
                        <m:sty m:val="p"/>
                      </m:rPr>
                      <a:rPr lang="en-US" sz="2400">
                        <a:solidFill>
                          <a:srgbClr val="A50021"/>
                        </a:solidFill>
                        <a:latin typeface="Cambria Math" panose="02040503050406030204" pitchFamily="18" charset="0"/>
                        <a:ea typeface="Cambria Math" panose="02040503050406030204" pitchFamily="18" charset="0"/>
                        <a:cs typeface="Times New Roman" pitchFamily="18" charset="0"/>
                      </a:rPr>
                      <m:t>and</m:t>
                    </m:r>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 </m:t>
                    </m:r>
                    <m:r>
                      <a:rPr lang="en-US" sz="24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endParaRPr lang="en-IN" sz="24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684678" y="622454"/>
                <a:ext cx="9092067" cy="643467"/>
              </a:xfrm>
              <a:blipFill>
                <a:blip r:embed="rId3"/>
                <a:stretch>
                  <a:fillRect l="-97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542005" y="1641753"/>
                <a:ext cx="9080626" cy="4647022"/>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This method uses the concept of </a:t>
                </a:r>
                <a:r>
                  <a:rPr lang="en-US" sz="1800" dirty="0">
                    <a:solidFill>
                      <a:schemeClr val="accent1">
                        <a:lumMod val="75000"/>
                      </a:schemeClr>
                    </a:solidFill>
                    <a:latin typeface="Times New Roman" panose="02020603050405020304" pitchFamily="18" charset="0"/>
                    <a:cs typeface="Times New Roman" panose="02020603050405020304" pitchFamily="18" charset="0"/>
                  </a:rPr>
                  <a:t>residual. </a:t>
                </a:r>
                <a:r>
                  <a:rPr lang="en-US" sz="1800" dirty="0">
                    <a:latin typeface="Times New Roman" panose="02020603050405020304" pitchFamily="18" charset="0"/>
                    <a:cs typeface="Times New Roman" panose="02020603050405020304" pitchFamily="18" charset="0"/>
                  </a:rPr>
                  <a:t>A residual is essentially an error in the fit of the model </a:t>
                </a:r>
                <a14:m>
                  <m:oMath xmlns:m="http://schemas.openxmlformats.org/officeDocument/2006/math">
                    <m:acc>
                      <m:accPr>
                        <m:chr m:val="̂"/>
                        <m:ctrlPr>
                          <a:rPr lang="en-US" sz="1800" i="1">
                            <a:latin typeface="Cambria Math" panose="02040503050406030204" pitchFamily="18" charset="0"/>
                            <a:cs typeface="Times New Roman" panose="02020603050405020304" pitchFamily="18" charset="0"/>
                          </a:rPr>
                        </m:ctrlPr>
                      </m:accPr>
                      <m:e>
                        <m:r>
                          <m:rPr>
                            <m:sty m:val="p"/>
                          </m:rPr>
                          <a:rPr lang="en-US" sz="1800">
                            <a:latin typeface="Cambria Math" panose="02040503050406030204" pitchFamily="18" charset="0"/>
                            <a:cs typeface="Times New Roman" panose="02020603050405020304" pitchFamily="18" charset="0"/>
                          </a:rPr>
                          <m:t>Y</m:t>
                        </m:r>
                      </m:e>
                    </m:acc>
                    <m:r>
                      <a:rPr lang="en-US" sz="180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r>
                      <a:rPr lang="en-US" sz="180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𝑏𝑥</m:t>
                    </m:r>
                  </m:oMath>
                </a14:m>
                <a:r>
                  <a:rPr lang="en-US" sz="1800" dirty="0">
                    <a:latin typeface="Times New Roman" panose="02020603050405020304" pitchFamily="18" charset="0"/>
                    <a:cs typeface="Times New Roman" panose="02020603050405020304" pitchFamily="18" charset="0"/>
                  </a:rPr>
                  <a:t>. Thus,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𝑖</m:t>
                        </m:r>
                      </m:e>
                      <m:sup>
                        <m:r>
                          <a:rPr lang="en-US" sz="1800" i="1">
                            <a:latin typeface="Cambria Math" panose="02040503050406030204" pitchFamily="18" charset="0"/>
                            <a:cs typeface="Times New Roman" panose="02020603050405020304" pitchFamily="18" charset="0"/>
                          </a:rPr>
                          <m:t>𝑡h</m:t>
                        </m:r>
                      </m:sup>
                    </m:sSup>
                  </m:oMath>
                </a14:m>
                <a:r>
                  <a:rPr lang="en-US" sz="1800" dirty="0">
                    <a:latin typeface="Times New Roman" panose="02020603050405020304" pitchFamily="18" charset="0"/>
                    <a:cs typeface="Times New Roman" panose="02020603050405020304" pitchFamily="18" charset="0"/>
                  </a:rPr>
                  <a:t> residual is</a:t>
                </a:r>
              </a:p>
              <a:p>
                <a:pPr marL="0" indent="0" algn="just">
                  <a:buNone/>
                </a:pPr>
                <a:endParaRPr lang="en-US" sz="800"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𝑒</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𝑌</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panose="02040503050406030204" pitchFamily="18" charset="0"/>
                                <a:cs typeface="Times New Roman" panose="02020603050405020304" pitchFamily="18" charset="0"/>
                              </a:rPr>
                              <m:t>𝑌</m:t>
                            </m:r>
                          </m:e>
                        </m:acc>
                      </m:e>
                      <m:sub>
                        <m:r>
                          <a:rPr lang="en-US" sz="1800" i="1">
                            <a:latin typeface="Cambria Math" panose="02040503050406030204" pitchFamily="18" charset="0"/>
                            <a:cs typeface="Times New Roman" panose="02020603050405020304" pitchFamily="18" charset="0"/>
                          </a:rPr>
                          <m:t>𝑖</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=1,2,3,……,</m:t>
                    </m:r>
                    <m:r>
                      <a:rPr lang="en-US" sz="1800" i="1">
                        <a:latin typeface="Cambria Math" panose="02040503050406030204" pitchFamily="18" charset="0"/>
                        <a:cs typeface="Times New Roman" panose="02020603050405020304" pitchFamily="18" charset="0"/>
                      </a:rPr>
                      <m:t>𝑛</m:t>
                    </m:r>
                  </m:oMath>
                </a14:m>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 </a:t>
                </a:r>
                <a:endParaRPr lang="en-US" sz="1800"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542005" y="1641753"/>
                <a:ext cx="9080626" cy="4647022"/>
              </a:xfrm>
              <a:blipFill>
                <a:blip r:embed="rId4"/>
                <a:stretch>
                  <a:fillRect l="-419" t="-817" r="-559"/>
                </a:stretch>
              </a:blipFill>
            </p:spPr>
            <p:txBody>
              <a:bodyPr/>
              <a:lstStyle/>
              <a:p>
                <a:r>
                  <a:rPr lang="en-US">
                    <a:noFill/>
                  </a:rPr>
                  <a:t> </a:t>
                </a:r>
              </a:p>
            </p:txBody>
          </p:sp>
        </mc:Fallback>
      </mc:AlternateContent>
      <p:graphicFrame>
        <p:nvGraphicFramePr>
          <p:cNvPr id="7" name="Object 6"/>
          <p:cNvGraphicFramePr>
            <a:graphicFrameLocks noChangeAspect="1"/>
          </p:cNvGraphicFramePr>
          <p:nvPr/>
        </p:nvGraphicFramePr>
        <p:xfrm>
          <a:off x="3159282" y="3418962"/>
          <a:ext cx="5100572" cy="2787663"/>
        </p:xfrm>
        <a:graphic>
          <a:graphicData uri="http://schemas.openxmlformats.org/presentationml/2006/ole">
            <mc:AlternateContent xmlns:mc="http://schemas.openxmlformats.org/markup-compatibility/2006">
              <mc:Choice xmlns:v="urn:schemas-microsoft-com:vml" Requires="v">
                <p:oleObj name="Visio" r:id="rId5" imgW="6651720" imgH="3635225" progId="Visio.Drawing.11">
                  <p:embed/>
                </p:oleObj>
              </mc:Choice>
              <mc:Fallback>
                <p:oleObj name="Visio" r:id="rId5" imgW="6651720" imgH="3635225" progId="Visio.Drawing.11">
                  <p:embed/>
                  <p:pic>
                    <p:nvPicPr>
                      <p:cNvPr id="7" name="Object 6"/>
                      <p:cNvPicPr/>
                      <p:nvPr/>
                    </p:nvPicPr>
                    <p:blipFill>
                      <a:blip r:embed="rId6"/>
                      <a:stretch>
                        <a:fillRect/>
                      </a:stretch>
                    </p:blipFill>
                    <p:spPr>
                      <a:xfrm>
                        <a:off x="3159282" y="3418962"/>
                        <a:ext cx="5100572" cy="2787663"/>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445D006-E888-8C63-9408-75AD95D67297}"/>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181989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971725" y="276465"/>
            <a:ext cx="8254093" cy="512383"/>
          </a:xfrm>
        </p:spPr>
        <p:txBody>
          <a:bodyPr>
            <a:noAutofit/>
          </a:bodyPr>
          <a:lstStyle/>
          <a:p>
            <a:r>
              <a:rPr lang="en-US" sz="3200" dirty="0">
                <a:solidFill>
                  <a:srgbClr val="A50021"/>
                </a:solidFill>
                <a:latin typeface="Times New Roman" pitchFamily="18" charset="0"/>
                <a:cs typeface="Times New Roman" pitchFamily="18" charset="0"/>
              </a:rPr>
              <a:t>Least Square method</a:t>
            </a:r>
            <a:endParaRPr lang="en-IN" sz="32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17415" y="958533"/>
                <a:ext cx="8562711" cy="5259387"/>
              </a:xfrm>
            </p:spPr>
            <p:txBody>
              <a:bodyPr>
                <a:normAutofit fontScale="92500" lnSpcReduction="10000"/>
              </a:bodyPr>
              <a:lstStyle/>
              <a:p>
                <a:r>
                  <a:rPr lang="en-US" sz="1800" dirty="0">
                    <a:latin typeface="Times New Roman" panose="02020603050405020304" pitchFamily="18" charset="0"/>
                    <a:cs typeface="Times New Roman" panose="02020603050405020304" pitchFamily="18" charset="0"/>
                  </a:rPr>
                  <a:t>The </a:t>
                </a:r>
                <a:r>
                  <a:rPr lang="en-US" sz="1800" dirty="0">
                    <a:solidFill>
                      <a:srgbClr val="0B5ED7"/>
                    </a:solidFill>
                    <a:latin typeface="Times New Roman" panose="02020603050405020304" pitchFamily="18" charset="0"/>
                    <a:cs typeface="Times New Roman" panose="02020603050405020304" pitchFamily="18" charset="0"/>
                  </a:rPr>
                  <a:t>residual</a:t>
                </a:r>
                <a:r>
                  <a:rPr lang="en-US" sz="1800" dirty="0">
                    <a:latin typeface="Times New Roman" panose="02020603050405020304" pitchFamily="18" charset="0"/>
                    <a:cs typeface="Times New Roman" panose="02020603050405020304" pitchFamily="18" charset="0"/>
                  </a:rPr>
                  <a:t> </a:t>
                </a:r>
                <a:r>
                  <a:rPr lang="en-US" sz="1800" dirty="0">
                    <a:solidFill>
                      <a:srgbClr val="0B5ED7"/>
                    </a:solidFill>
                    <a:latin typeface="Times New Roman" panose="02020603050405020304" pitchFamily="18" charset="0"/>
                    <a:cs typeface="Times New Roman" panose="02020603050405020304" pitchFamily="18" charset="0"/>
                  </a:rPr>
                  <a:t>sum of squares </a:t>
                </a:r>
                <a:r>
                  <a:rPr lang="en-US" sz="1800" dirty="0">
                    <a:latin typeface="Times New Roman" panose="02020603050405020304" pitchFamily="18" charset="0"/>
                    <a:cs typeface="Times New Roman" panose="02020603050405020304" pitchFamily="18" charset="0"/>
                  </a:rPr>
                  <a:t>is often called </a:t>
                </a:r>
                <a:r>
                  <a:rPr lang="en-US" sz="1800" b="1" dirty="0">
                    <a:solidFill>
                      <a:srgbClr val="A50021"/>
                    </a:solidFill>
                    <a:latin typeface="Times New Roman" panose="02020603050405020304" pitchFamily="18" charset="0"/>
                    <a:cs typeface="Times New Roman" panose="02020603050405020304" pitchFamily="18" charset="0"/>
                  </a:rPr>
                  <a:t>the sum of squares of the errors </a:t>
                </a:r>
                <a:r>
                  <a:rPr lang="en-US" sz="1800" dirty="0">
                    <a:latin typeface="Times New Roman" panose="02020603050405020304" pitchFamily="18" charset="0"/>
                    <a:cs typeface="Times New Roman" panose="02020603050405020304" pitchFamily="18" charset="0"/>
                  </a:rPr>
                  <a:t>about the fitted line and is denoted as SSE</a:t>
                </a:r>
              </a:p>
              <a:p>
                <a:pPr lvl="8"/>
                <a:endParaRPr lang="en-US" sz="500" dirty="0">
                  <a:latin typeface="Times New Roman" panose="02020603050405020304" pitchFamily="18" charset="0"/>
                  <a:cs typeface="Times New Roman" panose="02020603050405020304" pitchFamily="18" charset="0"/>
                </a:endParaRPr>
              </a:p>
              <a:p>
                <a:pPr marL="0" indent="0" algn="ctr">
                  <a:buNone/>
                </a:pPr>
                <a:r>
                  <a:rPr lang="en-US" sz="2000" dirty="0">
                    <a:latin typeface="Times New Roman" panose="02020603050405020304" pitchFamily="18" charset="0"/>
                    <a:ea typeface="Tahoma" panose="020B0604030504040204" pitchFamily="34" charset="0"/>
                    <a:cs typeface="Times New Roman" panose="02020603050405020304" pitchFamily="18" charset="0"/>
                  </a:rPr>
                  <a:t>SSE = </a:t>
                </a:r>
                <a14:m>
                  <m:oMath xmlns:m="http://schemas.openxmlformats.org/officeDocument/2006/math">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𝑒</m:t>
                            </m:r>
                          </m:e>
                          <m:sub>
                            <m:r>
                              <a:rPr lang="en-US" sz="2000" i="1">
                                <a:latin typeface="Cambria Math" panose="02040503050406030204" pitchFamily="18" charset="0"/>
                              </a:rPr>
                              <m:t>𝑖</m:t>
                            </m:r>
                          </m:sub>
                          <m:sup>
                            <m:r>
                              <a:rPr lang="en-US" sz="2000" i="1">
                                <a:latin typeface="Cambria Math" panose="02040503050406030204" pitchFamily="18" charset="0"/>
                              </a:rPr>
                              <m:t>2</m:t>
                            </m:r>
                          </m:sup>
                        </m:sSubSup>
                      </m:e>
                    </m:nary>
                  </m:oMath>
                </a14:m>
                <a:r>
                  <a:rPr lang="en-US" sz="2000" dirty="0">
                    <a:latin typeface="Times New Roman" panose="02020603050405020304" pitchFamily="18" charset="0"/>
                    <a:ea typeface="Tahoma" panose="020B0604030504040204" pitchFamily="34" charset="0"/>
                    <a:cs typeface="Times New Roman" panose="02020603050405020304" pitchFamily="18" charset="0"/>
                  </a:rPr>
                  <a:t> = </a:t>
                </a:r>
                <a14:m>
                  <m:oMath xmlns:m="http://schemas.openxmlformats.org/officeDocument/2006/math">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m:rPr>
                                <m:nor/>
                              </m:rPr>
                              <a:rPr lang="en-US" sz="2000" dirty="0">
                                <a:latin typeface="Times New Roman" panose="02020603050405020304" pitchFamily="18" charset="0"/>
                                <a:ea typeface="Tahoma" panose="020B0604030504040204" pitchFamily="34" charset="0"/>
                                <a:cs typeface="Times New Roman" panose="02020603050405020304" pitchFamily="18" charset="0"/>
                              </a:rPr>
                              <m:t>−</m:t>
                            </m:r>
                            <m:sSub>
                              <m:sSubPr>
                                <m:ctrlPr>
                                  <a:rPr lang="en-US" sz="2000" i="1">
                                    <a:latin typeface="Cambria Math" panose="02040503050406030204" pitchFamily="18" charset="0"/>
                                  </a:rPr>
                                </m:ctrlPr>
                              </m:sSubPr>
                              <m:e>
                                <m:r>
                                  <a:rPr lang="cy-GB" sz="2000" i="1">
                                    <a:latin typeface="Cambria Math" panose="02040503050406030204" pitchFamily="18" charset="0"/>
                                  </a:rPr>
                                  <m:t>ŷ</m:t>
                                </m:r>
                              </m:e>
                              <m:sub>
                                <m:r>
                                  <a:rPr lang="en-US" sz="2000">
                                    <a:latin typeface="Cambria Math" panose="02040503050406030204" pitchFamily="18" charset="0"/>
                                  </a:rPr>
                                  <m:t>𝑖</m:t>
                                </m:r>
                              </m:sub>
                            </m:sSub>
                            <m:r>
                              <m:rPr>
                                <m:nor/>
                              </m:rPr>
                              <a:rPr lang="en-US" sz="2000" dirty="0">
                                <a:latin typeface="Times New Roman" panose="02020603050405020304" pitchFamily="18" charset="0"/>
                                <a:ea typeface="Tahoma" panose="020B0604030504040204" pitchFamily="34" charset="0"/>
                                <a:cs typeface="Times New Roman" panose="02020603050405020304" pitchFamily="18" charset="0"/>
                              </a:rPr>
                              <m:t>)</m:t>
                            </m:r>
                          </m:e>
                          <m:sup>
                            <m:r>
                              <a:rPr lang="en-US" sz="2000" i="1">
                                <a:latin typeface="Cambria Math" panose="02040503050406030204" pitchFamily="18" charset="0"/>
                              </a:rPr>
                              <m:t>2</m:t>
                            </m:r>
                          </m:sup>
                        </m:sSup>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r>
                                      <a:rPr lang="en-US" sz="2000" i="1">
                                        <a:latin typeface="Cambria Math"/>
                                      </a:rPr>
                                      <m:t>𝑥</m:t>
                                    </m:r>
                                    <m:r>
                                      <a:rPr lang="en-US" sz="2000" i="1" baseline="-25000">
                                        <a:latin typeface="Cambria Math"/>
                                      </a:rPr>
                                      <m:t>𝑖</m:t>
                                    </m:r>
                                  </m:e>
                                  <m:sub/>
                                </m:sSub>
                                <m:r>
                                  <a:rPr lang="en-US" sz="2000" i="1">
                                    <a:latin typeface="Cambria Math" panose="02040503050406030204" pitchFamily="18" charset="0"/>
                                  </a:rPr>
                                  <m:t>)</m:t>
                                </m:r>
                              </m:e>
                              <m:sup>
                                <m:r>
                                  <a:rPr lang="en-US" sz="2000" i="1">
                                    <a:latin typeface="Cambria Math" panose="02040503050406030204" pitchFamily="18" charset="0"/>
                                  </a:rPr>
                                  <m:t>2</m:t>
                                </m:r>
                              </m:sup>
                            </m:sSup>
                          </m:e>
                        </m:nary>
                      </m:e>
                    </m:nary>
                  </m:oMath>
                </a14:m>
                <a:endParaRPr lang="en-US" sz="2000" dirty="0">
                  <a:latin typeface="Times New Roman" panose="02020603050405020304" pitchFamily="18" charset="0"/>
                </a:endParaRPr>
              </a:p>
              <a:p>
                <a:pPr marL="0" indent="0" algn="ctr">
                  <a:buNone/>
                </a:pPr>
                <a:endParaRPr lang="en-US" sz="1800" dirty="0">
                  <a:latin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We are to minimize the value of SSE and hence to determine the parameters of </a:t>
                </a:r>
                <a:r>
                  <a:rPr lang="en-US" sz="1900" i="1" dirty="0">
                    <a:latin typeface="Times New Roman" panose="02020603050405020304" pitchFamily="18" charset="0"/>
                    <a:cs typeface="Times New Roman" panose="02020603050405020304" pitchFamily="18" charset="0"/>
                  </a:rPr>
                  <a:t>a</a:t>
                </a:r>
                <a:r>
                  <a:rPr lang="en-US" sz="1900" dirty="0">
                    <a:latin typeface="Times New Roman" panose="02020603050405020304" pitchFamily="18" charset="0"/>
                    <a:cs typeface="Times New Roman" panose="02020603050405020304" pitchFamily="18" charset="0"/>
                  </a:rPr>
                  <a:t> and </a:t>
                </a:r>
                <a:r>
                  <a:rPr lang="en-US" sz="1900" i="1" dirty="0">
                    <a:latin typeface="Times New Roman" panose="02020603050405020304" pitchFamily="18" charset="0"/>
                    <a:cs typeface="Times New Roman" panose="02020603050405020304" pitchFamily="18" charset="0"/>
                  </a:rPr>
                  <a:t>b</a:t>
                </a:r>
                <a:r>
                  <a:rPr lang="en-US" sz="1900" dirty="0">
                    <a:latin typeface="Times New Roman" panose="02020603050405020304" pitchFamily="18" charset="0"/>
                    <a:cs typeface="Times New Roman" panose="02020603050405020304" pitchFamily="18" charset="0"/>
                  </a:rPr>
                  <a:t>.</a:t>
                </a:r>
              </a:p>
              <a:p>
                <a:pPr lvl="8"/>
                <a:endParaRPr lang="en-US" sz="7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Differentiating SSE with respect to </a:t>
                </a:r>
                <a:r>
                  <a:rPr lang="en-US" sz="1900" i="1" dirty="0">
                    <a:latin typeface="Times New Roman" panose="02020603050405020304" pitchFamily="18" charset="0"/>
                    <a:cs typeface="Times New Roman" panose="02020603050405020304" pitchFamily="18" charset="0"/>
                  </a:rPr>
                  <a:t>a</a:t>
                </a:r>
                <a:r>
                  <a:rPr lang="en-US" sz="1900" dirty="0">
                    <a:latin typeface="Times New Roman" panose="02020603050405020304" pitchFamily="18" charset="0"/>
                    <a:cs typeface="Times New Roman" panose="02020603050405020304" pitchFamily="18" charset="0"/>
                  </a:rPr>
                  <a:t> and </a:t>
                </a:r>
                <a:r>
                  <a:rPr lang="en-US" sz="1900" i="1" dirty="0">
                    <a:latin typeface="Times New Roman" panose="02020603050405020304" pitchFamily="18" charset="0"/>
                    <a:cs typeface="Times New Roman" panose="02020603050405020304" pitchFamily="18" charset="0"/>
                  </a:rPr>
                  <a:t>b</a:t>
                </a:r>
                <a:r>
                  <a:rPr lang="en-US" sz="1900" dirty="0">
                    <a:latin typeface="Times New Roman" panose="02020603050405020304" pitchFamily="18" charset="0"/>
                    <a:cs typeface="Times New Roman" panose="02020603050405020304" pitchFamily="18" charset="0"/>
                  </a:rPr>
                  <a:t>, we have</a:t>
                </a:r>
              </a:p>
              <a:p>
                <a:endParaRPr lang="en-US" sz="1800" i="1" dirty="0">
                  <a:latin typeface="Cambria Math" panose="02040503050406030204" pitchFamily="18" charset="0"/>
                  <a:cs typeface="Times New Roman" panose="02020603050405020304" pitchFamily="18" charset="0"/>
                </a:endParaRPr>
              </a:p>
              <a:p>
                <a:pPr marL="0" indent="0">
                  <a:buNone/>
                </a:pPr>
                <a:r>
                  <a:rPr lang="en-US" sz="1800" i="1" dirty="0">
                    <a:latin typeface="Cambria Math" panose="02040503050406030204" pitchFamily="18" charset="0"/>
                    <a:cs typeface="Times New Roman" panose="02020603050405020304" pitchFamily="18" charset="0"/>
                  </a:rPr>
                  <a:t>    		 </a:t>
                </a:r>
                <a14:m>
                  <m:oMath xmlns:m="http://schemas.openxmlformats.org/officeDocument/2006/math">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𝑆𝑆𝐸</m:t>
                        </m:r>
                        <m:r>
                          <a:rPr lang="en-US" sz="1600" i="1">
                            <a:latin typeface="Cambria Math" panose="02040503050406030204" pitchFamily="18" charset="0"/>
                            <a:cs typeface="Times New Roman" panose="02020603050405020304" pitchFamily="18" charset="0"/>
                          </a:rPr>
                          <m:t>)</m:t>
                        </m:r>
                      </m:num>
                      <m:den>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𝑎</m:t>
                        </m:r>
                      </m:den>
                    </m:f>
                    <m:r>
                      <a:rPr lang="en-US" sz="1600" i="1">
                        <a:latin typeface="Cambria Math" panose="02040503050406030204" pitchFamily="18" charset="0"/>
                        <a:cs typeface="Times New Roman" panose="02020603050405020304" pitchFamily="18" charset="0"/>
                      </a:rPr>
                      <m:t>=−2</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800" i="1">
                                    <a:latin typeface="Cambria Math" panose="02040503050406030204" pitchFamily="18" charset="0"/>
                                  </a:rPr>
                                  <m:t>𝑏</m:t>
                                </m:r>
                                <m:r>
                                  <a:rPr lang="en-US" sz="1800" i="1">
                                    <a:latin typeface="Cambria Math"/>
                                  </a:rPr>
                                  <m:t>𝑥</m:t>
                                </m:r>
                                <m:r>
                                  <a:rPr lang="en-US" sz="1800" i="1" baseline="-25000">
                                    <a:latin typeface="Cambria Math"/>
                                  </a:rPr>
                                  <m:t>𝑖</m:t>
                                </m:r>
                              </m:e>
                            </m:d>
                          </m:e>
                          <m:sup/>
                        </m:sSup>
                      </m:e>
                    </m:nary>
                  </m:oMath>
                </a14:m>
                <a:endParaRPr lang="en-US" sz="1800" i="1" dirty="0">
                  <a:latin typeface="Cambria Math" panose="02040503050406030204" pitchFamily="18" charset="0"/>
                  <a:cs typeface="Times New Roman" panose="02020603050405020304" pitchFamily="18" charset="0"/>
                </a:endParaRPr>
              </a:p>
              <a:p>
                <a:pPr marL="0" indent="0">
                  <a:buNone/>
                </a:pPr>
                <a:endParaRPr lang="en-US" sz="1800" i="1" dirty="0">
                  <a:latin typeface="Cambria Math" panose="02040503050406030204" pitchFamily="18" charset="0"/>
                  <a:cs typeface="Times New Roman" panose="02020603050405020304" pitchFamily="18" charset="0"/>
                </a:endParaRPr>
              </a:p>
              <a:p>
                <a:pPr marL="0" indent="0">
                  <a:buNone/>
                </a:pPr>
                <a:r>
                  <a:rPr lang="en-US" sz="1800" dirty="0">
                    <a:cs typeface="Times New Roman" panose="02020603050405020304" pitchFamily="18" charset="0"/>
                  </a:rPr>
                  <a:t>		</a:t>
                </a:r>
                <a14:m>
                  <m:oMath xmlns:m="http://schemas.openxmlformats.org/officeDocument/2006/math">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𝑆𝑆𝐸</m:t>
                        </m:r>
                        <m:r>
                          <a:rPr lang="en-US" sz="1600" i="1">
                            <a:latin typeface="Cambria Math" panose="02040503050406030204" pitchFamily="18" charset="0"/>
                            <a:cs typeface="Times New Roman" panose="02020603050405020304" pitchFamily="18" charset="0"/>
                          </a:rPr>
                          <m:t>)</m:t>
                        </m:r>
                      </m:num>
                      <m:den>
                        <m:r>
                          <a:rPr lang="en-US" sz="1600" i="1">
                            <a:latin typeface="Cambria Math" panose="02040503050406030204" pitchFamily="18" charset="0"/>
                            <a:cs typeface="Times New Roman" panose="02020603050405020304" pitchFamily="18" charset="0"/>
                          </a:rPr>
                          <m:t>𝜕</m:t>
                        </m:r>
                        <m:r>
                          <a:rPr lang="en-US" sz="1600" i="1">
                            <a:latin typeface="Cambria Math"/>
                            <a:cs typeface="Times New Roman" panose="02020603050405020304" pitchFamily="18" charset="0"/>
                          </a:rPr>
                          <m:t>𝑏</m:t>
                        </m:r>
                      </m:den>
                    </m:f>
                    <m:r>
                      <a:rPr lang="en-US" sz="1600" i="1">
                        <a:latin typeface="Cambria Math" panose="02040503050406030204" pitchFamily="18" charset="0"/>
                        <a:cs typeface="Times New Roman" panose="02020603050405020304" pitchFamily="18" charset="0"/>
                      </a:rPr>
                      <m:t>=−2</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800" i="1">
                                <a:latin typeface="Cambria Math" panose="02040503050406030204" pitchFamily="18" charset="0"/>
                              </a:rPr>
                              <m:t>𝑏</m:t>
                            </m:r>
                            <m:r>
                              <a:rPr lang="en-US" sz="1800" i="1">
                                <a:latin typeface="Cambria Math"/>
                              </a:rPr>
                              <m:t>𝑥</m:t>
                            </m:r>
                            <m:r>
                              <a:rPr lang="en-US" sz="1800" i="1" baseline="-25000">
                                <a:latin typeface="Cambria Math"/>
                              </a:rPr>
                              <m:t>𝑖</m:t>
                            </m:r>
                          </m:e>
                        </m:d>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nary>
                  </m:oMath>
                </a14:m>
                <a:endParaRPr lang="en-US" sz="1800" dirty="0">
                  <a:latin typeface="Times New Roman" panose="02020603050405020304" pitchFamily="18" charset="0"/>
                  <a:cs typeface="Times New Roman" panose="02020603050405020304" pitchFamily="18" charset="0"/>
                </a:endParaRPr>
              </a:p>
              <a:p>
                <a:pPr marL="0" indent="0">
                  <a:buNone/>
                </a:pPr>
                <a:endParaRPr lang="en-US" sz="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For minimum value of SSE,      </a:t>
                </a:r>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𝑆𝑆𝐸</m:t>
                        </m:r>
                        <m:r>
                          <a:rPr lang="en-US" sz="1800" i="1">
                            <a:latin typeface="Cambria Math" panose="02040503050406030204" pitchFamily="18" charset="0"/>
                            <a:cs typeface="Times New Roman" panose="02020603050405020304" pitchFamily="18" charset="0"/>
                          </a:rPr>
                          <m:t>)</m:t>
                        </m:r>
                      </m:num>
                      <m:den>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den>
                    </m:f>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0</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r>
                  <a:rPr lang="en-US" sz="1800" dirty="0">
                    <a:cs typeface="Times New Roman" panose="02020603050405020304" pitchFamily="18" charset="0"/>
                  </a:rPr>
                  <a:t>          </a:t>
                </a:r>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𝑆𝑆𝐸</m:t>
                        </m:r>
                        <m:r>
                          <a:rPr lang="en-US" sz="1800" i="1">
                            <a:latin typeface="Cambria Math" panose="02040503050406030204" pitchFamily="18" charset="0"/>
                            <a:cs typeface="Times New Roman" panose="02020603050405020304" pitchFamily="18" charset="0"/>
                          </a:rPr>
                          <m:t>)</m:t>
                        </m:r>
                      </m:num>
                      <m:den>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m:t>
                        </m:r>
                      </m:den>
                    </m:f>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0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17415" y="958533"/>
                <a:ext cx="8562711" cy="5259387"/>
              </a:xfrm>
              <a:blipFill>
                <a:blip r:embed="rId2"/>
                <a:stretch>
                  <a:fillRect l="-296" t="-120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8881631-DC1C-7BD1-C9CD-93F0894001E2}"/>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518293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itle 1"/>
              <p:cNvSpPr>
                <a:spLocks noGrp="1"/>
              </p:cNvSpPr>
              <p:nvPr>
                <p:ph type="title"/>
              </p:nvPr>
            </p:nvSpPr>
            <p:spPr>
              <a:xfrm>
                <a:off x="1429546" y="306106"/>
                <a:ext cx="9347199" cy="643467"/>
              </a:xfrm>
            </p:spPr>
            <p:txBody>
              <a:bodyPr>
                <a:noAutofit/>
              </a:bodyPr>
              <a:lstStyle/>
              <a:p>
                <a:pPr algn="ctr"/>
                <a:r>
                  <a:rPr lang="en-US" sz="2800" dirty="0">
                    <a:solidFill>
                      <a:srgbClr val="A50021"/>
                    </a:solidFill>
                    <a:latin typeface="Times New Roman" pitchFamily="18" charset="0"/>
                    <a:cs typeface="Times New Roman" pitchFamily="18" charset="0"/>
                  </a:rPr>
                  <a:t>Least Square method to estimate </a:t>
                </a:r>
                <a14:m>
                  <m:oMath xmlns:m="http://schemas.openxmlformats.org/officeDocument/2006/math">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𝛼</m:t>
                    </m:r>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 </m:t>
                    </m:r>
                    <m:r>
                      <m:rPr>
                        <m:sty m:val="p"/>
                      </m:rPr>
                      <a:rPr lang="en-US" sz="2800">
                        <a:solidFill>
                          <a:srgbClr val="A50021"/>
                        </a:solidFill>
                        <a:latin typeface="Cambria Math" panose="02040503050406030204" pitchFamily="18" charset="0"/>
                        <a:ea typeface="Cambria Math" panose="02040503050406030204" pitchFamily="18" charset="0"/>
                        <a:cs typeface="Times New Roman" pitchFamily="18" charset="0"/>
                      </a:rPr>
                      <m:t>and</m:t>
                    </m:r>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 </m:t>
                    </m:r>
                    <m:r>
                      <a:rPr lang="en-US" sz="28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endParaRPr lang="en-IN" sz="2800" dirty="0">
                  <a:solidFill>
                    <a:srgbClr val="A50021"/>
                  </a:solidFill>
                  <a:latin typeface="Times New Roman" pitchFamily="18" charset="0"/>
                  <a:cs typeface="Times New Roman" pitchFamily="18" charset="0"/>
                </a:endParaRPr>
              </a:p>
            </p:txBody>
          </p:sp>
        </mc:Choice>
        <mc:Fallback xmlns="">
          <p:sp>
            <p:nvSpPr>
              <p:cNvPr id="7" name="Title 1"/>
              <p:cNvSpPr>
                <a:spLocks noGrp="1" noRot="1" noChangeAspect="1" noMove="1" noResize="1" noEditPoints="1" noAdjustHandles="1" noChangeArrowheads="1" noChangeShapeType="1" noTextEdit="1"/>
              </p:cNvSpPr>
              <p:nvPr>
                <p:ph type="title"/>
              </p:nvPr>
            </p:nvSpPr>
            <p:spPr>
              <a:xfrm>
                <a:off x="1429546" y="306106"/>
                <a:ext cx="9347199" cy="643467"/>
              </a:xfrm>
              <a:blipFill>
                <a:blip r:embed="rId2"/>
                <a:stretch>
                  <a:fillRect t="-3922"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0479" y="1277470"/>
                <a:ext cx="8425339" cy="3019697"/>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Thus we set</a:t>
                </a:r>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Times New Roman" panose="02020603050405020304" pitchFamily="18" charset="0"/>
                        </a:rPr>
                        <m:t>𝑛𝑎</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nary>
                      <m:r>
                        <a:rPr lang="en-US" sz="1800" i="1">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nary>
                    </m:oMath>
                  </m:oMathPara>
                </a14:m>
                <a:endParaRPr lang="en-US" sz="1800" i="1" dirty="0">
                  <a:latin typeface="Cambria Math" panose="02040503050406030204" pitchFamily="18" charset="0"/>
                  <a:cs typeface="Times New Roman" panose="02020603050405020304" pitchFamily="18" charset="0"/>
                </a:endParaRPr>
              </a:p>
              <a:p>
                <a:pPr marL="0" indent="0" algn="ctr">
                  <a:buNone/>
                </a:pPr>
                <a:endParaRPr lang="en-US" sz="1800" i="1" dirty="0">
                  <a:latin typeface="Cambria Math" panose="02040503050406030204" pitchFamily="18" charset="0"/>
                  <a:cs typeface="Times New Roman" panose="02020603050405020304" pitchFamily="18" charset="0"/>
                </a:endParaRPr>
              </a:p>
              <a:p>
                <a:pPr marL="0" indent="0" algn="ctr">
                  <a:buNone/>
                </a:pPr>
                <a14:m>
                  <m:oMath xmlns:m="http://schemas.openxmlformats.org/officeDocument/2006/math">
                    <m:r>
                      <a:rPr lang="en-US" sz="1800" i="1">
                        <a:latin typeface="Cambria Math" panose="02040503050406030204" pitchFamily="18" charset="0"/>
                        <a:cs typeface="Times New Roman" panose="02020603050405020304" pitchFamily="18" charset="0"/>
                      </a:rPr>
                      <m:t>𝑎</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nary>
                  </m:oMath>
                </a14:m>
                <a:r>
                  <a:rPr lang="en-US" sz="1800" dirty="0">
                    <a:latin typeface="Times New Roman" panose="02020603050405020304" pitchFamily="18" charset="0"/>
                    <a:cs typeface="Times New Roman" panose="02020603050405020304" pitchFamily="18" charset="0"/>
                  </a:rPr>
                  <a:t>+b</a:t>
                </a:r>
                <a14:m>
                  <m:oMath xmlns:m="http://schemas.openxmlformats.org/officeDocument/2006/math">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p>
                          <m:sSupPr>
                            <m:ctrlPr>
                              <a:rPr lang="en-US" sz="1800" i="1">
                                <a:latin typeface="Cambria Math" panose="02040503050406030204" pitchFamily="18" charset="0"/>
                                <a:cs typeface="Times New Roman" panose="02020603050405020304" pitchFamily="18" charset="0"/>
                              </a:rPr>
                            </m:ctrlPr>
                          </m:sSupPr>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sup>
                            <m:r>
                              <a:rPr lang="en-US" sz="1800" i="1">
                                <a:latin typeface="Cambria Math" panose="02040503050406030204" pitchFamily="18" charset="0"/>
                                <a:cs typeface="Times New Roman" panose="02020603050405020304" pitchFamily="18" charset="0"/>
                              </a:rPr>
                              <m:t>2</m:t>
                            </m:r>
                          </m:sup>
                        </m:sSup>
                      </m:e>
                    </m:nary>
                  </m:oMath>
                </a14:m>
                <a:r>
                  <a:rPr lang="en-US" sz="18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nary>
                  </m:oMath>
                </a14:m>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These two equations can be solved to determine the values of </a:t>
                </a:r>
                <a14:m>
                  <m:oMath xmlns:m="http://schemas.openxmlformats.org/officeDocument/2006/math">
                    <m:r>
                      <a:rPr lang="en-US" sz="1800" i="1" dirty="0">
                        <a:latin typeface="Cambria Math" panose="02040503050406030204" pitchFamily="18" charset="0"/>
                        <a:cs typeface="Times New Roman" panose="02020603050405020304" pitchFamily="18" charset="0"/>
                      </a:rPr>
                      <m:t>𝑎</m:t>
                    </m:r>
                  </m:oMath>
                </a14:m>
                <a:r>
                  <a:rPr lang="en-US" sz="1800" dirty="0">
                    <a:latin typeface="Times New Roman" panose="02020603050405020304" pitchFamily="18" charset="0"/>
                    <a:cs typeface="Times New Roman" panose="02020603050405020304" pitchFamily="18" charset="0"/>
                  </a:rPr>
                  <a:t> and </a:t>
                </a:r>
                <a:r>
                  <a:rPr lang="en-US" sz="1800" i="1" dirty="0">
                    <a:latin typeface="Times New Roman" pitchFamily="18" charset="0"/>
                    <a:cs typeface="Times New Roman" pitchFamily="18" charset="0"/>
                  </a:rPr>
                  <a:t>b</a:t>
                </a:r>
                <a:r>
                  <a:rPr lang="en-US" sz="1800" dirty="0">
                    <a:latin typeface="Times New Roman" pitchFamily="18" charset="0"/>
                    <a:cs typeface="Times New Roman" pitchFamily="18" charset="0"/>
                  </a:rPr>
                  <a:t>, and it can be calculated that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0479" y="1277470"/>
                <a:ext cx="8425339" cy="3019697"/>
              </a:xfrm>
              <a:blipFill>
                <a:blip r:embed="rId3"/>
                <a:stretch>
                  <a:fillRect l="-602" t="-21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758407" y="4625064"/>
                <a:ext cx="4075611" cy="15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𝑏</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nary>
                            <m:naryPr>
                              <m:chr m:val="∑"/>
                              <m:ctrlPr>
                                <a:rPr lang="en-US" i="1">
                                  <a:latin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𝑦</m:t>
                                  </m:r>
                                </m:e>
                              </m:bar>
                              <m:r>
                                <a:rPr lang="en-US" i="1">
                                  <a:latin typeface="Cambria Math" panose="02040503050406030204" pitchFamily="18" charset="0"/>
                                  <a:cs typeface="Times New Roman" panose="02020603050405020304" pitchFamily="18" charset="0"/>
                                </a:rPr>
                                <m:t>)</m:t>
                              </m:r>
                            </m:e>
                          </m:nary>
                        </m:num>
                        <m:den>
                          <m:nary>
                            <m:naryPr>
                              <m:chr m:val="∑"/>
                              <m:ctrlPr>
                                <a:rPr lang="en-US" i="1">
                                  <a:latin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e>
                          </m:nary>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𝑎</m:t>
                      </m:r>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𝑦</m:t>
                          </m:r>
                        </m:e>
                      </m:ba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𝑏</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oMath>
                  </m:oMathPara>
                </a14:m>
                <a:endParaRPr lang="en-US" i="1" dirty="0">
                  <a:latin typeface="Cambria Math" panose="02040503050406030204" pitchFamily="18" charset="0"/>
                  <a:cs typeface="Times New Roman" panose="02020603050405020304" pitchFamily="18"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758407" y="4625064"/>
                <a:ext cx="4075611" cy="1530997"/>
              </a:xfrm>
              <a:prstGeom prst="rect">
                <a:avLst/>
              </a:prstGeom>
              <a:blipFill>
                <a:blip r:embed="rId4"/>
                <a:stretch>
                  <a:fillRect t="-26829"/>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D7093DA6-EF1E-F6EE-5014-BD60C1E45EB9}"/>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794752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1"/>
              <p:cNvSpPr>
                <a:spLocks noGrp="1"/>
              </p:cNvSpPr>
              <p:nvPr>
                <p:ph type="title"/>
              </p:nvPr>
            </p:nvSpPr>
            <p:spPr>
              <a:xfrm>
                <a:off x="1937771" y="395554"/>
                <a:ext cx="8335736" cy="643467"/>
              </a:xfrm>
            </p:spPr>
            <p:txBody>
              <a:bodyPr>
                <a:noAutofit/>
              </a:bodyPr>
              <a:lstStyle/>
              <a:p>
                <a14:m>
                  <m:oMath xmlns:m="http://schemas.openxmlformats.org/officeDocument/2006/math">
                    <m:sSup>
                      <m:sSupPr>
                        <m:ctrlPr>
                          <a:rPr lang="en-US" sz="3200" i="1">
                            <a:solidFill>
                              <a:srgbClr val="A50021"/>
                            </a:solidFill>
                            <a:latin typeface="Cambria Math" panose="02040503050406030204" pitchFamily="18" charset="0"/>
                            <a:cs typeface="Times New Roman" pitchFamily="18" charset="0"/>
                          </a:rPr>
                        </m:ctrlPr>
                      </m:sSupPr>
                      <m:e>
                        <m:r>
                          <a:rPr lang="en-US" sz="3200" i="1">
                            <a:solidFill>
                              <a:srgbClr val="A50021"/>
                            </a:solidFill>
                            <a:latin typeface="Cambria Math" panose="02040503050406030204" pitchFamily="18" charset="0"/>
                            <a:cs typeface="Times New Roman" pitchFamily="18" charset="0"/>
                          </a:rPr>
                          <m:t>𝑅</m:t>
                        </m:r>
                      </m:e>
                      <m:sup>
                        <m:r>
                          <a:rPr lang="en-US" sz="3200" i="1">
                            <a:solidFill>
                              <a:srgbClr val="A50021"/>
                            </a:solidFill>
                            <a:latin typeface="Cambria Math" panose="02040503050406030204" pitchFamily="18" charset="0"/>
                            <a:cs typeface="Times New Roman" pitchFamily="18" charset="0"/>
                          </a:rPr>
                          <m:t>2</m:t>
                        </m:r>
                      </m:sup>
                    </m:sSup>
                    <m:r>
                      <a:rPr lang="en-US" sz="3200" i="1">
                        <a:solidFill>
                          <a:srgbClr val="A50021"/>
                        </a:solidFill>
                        <a:latin typeface="Cambria Math"/>
                        <a:cs typeface="Times New Roman" pitchFamily="18" charset="0"/>
                      </a:rPr>
                      <m:t> </m:t>
                    </m:r>
                  </m:oMath>
                </a14:m>
                <a:r>
                  <a:rPr lang="en-US" sz="3200" dirty="0">
                    <a:solidFill>
                      <a:srgbClr val="A50021"/>
                    </a:solidFill>
                    <a:latin typeface="Times New Roman" pitchFamily="18" charset="0"/>
                    <a:cs typeface="Times New Roman" pitchFamily="18" charset="0"/>
                  </a:rPr>
                  <a:t>: Measure of Quality of Fit</a:t>
                </a:r>
                <a:endParaRPr lang="en-IN" sz="3200" dirty="0">
                  <a:solidFill>
                    <a:srgbClr val="A50021"/>
                  </a:solidFill>
                  <a:latin typeface="Times New Roman" pitchFamily="18" charset="0"/>
                  <a:cs typeface="Times New Roman" pitchFamily="18" charset="0"/>
                </a:endParaRPr>
              </a:p>
            </p:txBody>
          </p:sp>
        </mc:Choice>
        <mc:Fallback xmlns="">
          <p:sp>
            <p:nvSpPr>
              <p:cNvPr id="9" name="Title 1"/>
              <p:cNvSpPr>
                <a:spLocks noGrp="1" noRot="1" noChangeAspect="1" noMove="1" noResize="1" noEditPoints="1" noAdjustHandles="1" noChangeArrowheads="1" noChangeShapeType="1" noTextEdit="1"/>
              </p:cNvSpPr>
              <p:nvPr>
                <p:ph type="title"/>
              </p:nvPr>
            </p:nvSpPr>
            <p:spPr>
              <a:xfrm>
                <a:off x="1937771" y="395554"/>
                <a:ext cx="8335736" cy="643467"/>
              </a:xfrm>
              <a:blipFill>
                <a:blip r:embed="rId2"/>
                <a:stretch>
                  <a:fillRect l="-457" t="-9615"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58842" y="1244801"/>
                <a:ext cx="8425339" cy="4980005"/>
              </a:xfrm>
            </p:spPr>
            <p:txBody>
              <a:bodyPr>
                <a:normAutofit/>
              </a:bodyPr>
              <a:lstStyle/>
              <a:p>
                <a:r>
                  <a:rPr lang="en-US" sz="1800" dirty="0">
                    <a:latin typeface="Times New Roman" panose="02020603050405020304" pitchFamily="18" charset="0"/>
                    <a:cs typeface="Times New Roman" panose="02020603050405020304" pitchFamily="18" charset="0"/>
                  </a:rPr>
                  <a:t>A quantity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𝑅</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is called </a:t>
                </a:r>
                <a:r>
                  <a:rPr lang="en-US" sz="1800" b="1" dirty="0">
                    <a:solidFill>
                      <a:srgbClr val="A50021"/>
                    </a:solidFill>
                    <a:latin typeface="Times New Roman" panose="02020603050405020304" pitchFamily="18" charset="0"/>
                    <a:cs typeface="Times New Roman" panose="02020603050405020304" pitchFamily="18" charset="0"/>
                  </a:rPr>
                  <a:t>coefficient of determination </a:t>
                </a:r>
                <a:r>
                  <a:rPr lang="en-US" sz="1800" dirty="0">
                    <a:latin typeface="Times New Roman" panose="02020603050405020304" pitchFamily="18" charset="0"/>
                    <a:cs typeface="Times New Roman" panose="02020603050405020304" pitchFamily="18" charset="0"/>
                  </a:rPr>
                  <a:t>is used to measure the proportion of variability of the fitted model.</a:t>
                </a:r>
                <a:endParaRPr lang="en-US" sz="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We have </a:t>
                </a:r>
                <a14:m>
                  <m:oMath xmlns:m="http://schemas.openxmlformats.org/officeDocument/2006/math">
                    <m:r>
                      <a:rPr lang="en-US" sz="1800" i="1" dirty="0">
                        <a:latin typeface="Cambria Math" panose="02040503050406030204" pitchFamily="18" charset="0"/>
                        <a:cs typeface="Times New Roman" panose="02020603050405020304" pitchFamily="18" charset="0"/>
                      </a:rPr>
                      <m:t>𝑆𝑆𝐸</m:t>
                    </m:r>
                    <m:r>
                      <a:rPr lang="en-US" sz="1800" i="1" dirty="0">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acc>
                              <m:accPr>
                                <m:chr m:val="̂"/>
                                <m:ctrlPr>
                                  <a:rPr lang="en-US" sz="1800" i="1">
                                    <a:latin typeface="Cambria Math" panose="02040503050406030204" pitchFamily="18" charset="0"/>
                                    <a:cs typeface="Times New Roman" panose="02020603050405020304" pitchFamily="18" charset="0"/>
                                  </a:rPr>
                                </m:ctrlPr>
                              </m:accPr>
                              <m:e>
                                <m:r>
                                  <a:rPr lang="en-US" sz="1800" i="1">
                                    <a:latin typeface="Cambria Math"/>
                                    <a:cs typeface="Times New Roman" panose="02020603050405020304" pitchFamily="18" charset="0"/>
                                  </a:rPr>
                                  <m:t>𝑦</m:t>
                                </m:r>
                              </m:e>
                            </m:acc>
                            <m:r>
                              <a:rPr lang="en-US" sz="1800" i="1">
                                <a:latin typeface="Cambria Math" panose="02040503050406030204" pitchFamily="18" charset="0"/>
                                <a:cs typeface="Times New Roman" panose="02020603050405020304" pitchFamily="18" charset="0"/>
                              </a:rPr>
                              <m:t>)</m:t>
                            </m:r>
                          </m:e>
                          <m:sup>
                            <m:r>
                              <a:rPr lang="en-US" sz="1800" i="1">
                                <a:latin typeface="Cambria Math" panose="02040503050406030204" pitchFamily="18" charset="0"/>
                                <a:cs typeface="Times New Roman" panose="02020603050405020304" pitchFamily="18" charset="0"/>
                              </a:rPr>
                              <m:t>2</m:t>
                            </m:r>
                          </m:sup>
                        </m:sSup>
                      </m:e>
                    </m:nary>
                  </m:oMath>
                </a14:m>
                <a:endParaRPr lang="en-US" sz="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It signifies the </a:t>
                </a:r>
                <a:r>
                  <a:rPr lang="en-US" sz="1800" b="1" dirty="0">
                    <a:solidFill>
                      <a:srgbClr val="A50021"/>
                    </a:solidFill>
                    <a:latin typeface="Times New Roman" panose="02020603050405020304" pitchFamily="18" charset="0"/>
                    <a:cs typeface="Times New Roman" panose="02020603050405020304" pitchFamily="18" charset="0"/>
                  </a:rPr>
                  <a:t>variability due to error</a:t>
                </a:r>
                <a:r>
                  <a:rPr lang="en-US" sz="1800" dirty="0">
                    <a:latin typeface="Times New Roman" panose="02020603050405020304" pitchFamily="18" charset="0"/>
                    <a:cs typeface="Times New Roman" panose="02020603050405020304" pitchFamily="18" charset="0"/>
                  </a:rPr>
                  <a:t>.</a:t>
                </a:r>
                <a:endParaRPr lang="en-US" sz="6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Now, let us define the </a:t>
                </a:r>
                <a:r>
                  <a:rPr lang="en-US" sz="1800" dirty="0">
                    <a:solidFill>
                      <a:srgbClr val="0B5ED7"/>
                    </a:solidFill>
                    <a:latin typeface="Times New Roman" panose="02020603050405020304" pitchFamily="18" charset="0"/>
                    <a:cs typeface="Times New Roman" panose="02020603050405020304" pitchFamily="18" charset="0"/>
                  </a:rPr>
                  <a:t>total corrected sum of squares</a:t>
                </a:r>
                <a:r>
                  <a:rPr lang="en-US" sz="1800" dirty="0">
                    <a:latin typeface="Times New Roman" panose="02020603050405020304" pitchFamily="18" charset="0"/>
                    <a:cs typeface="Times New Roman" panose="02020603050405020304" pitchFamily="18" charset="0"/>
                  </a:rPr>
                  <a:t>, defined as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cs typeface="Times New Roman" panose="02020603050405020304" pitchFamily="18" charset="0"/>
                        </a:rPr>
                        <m:t>SST</m:t>
                      </m:r>
                      <m:r>
                        <a:rPr lang="en-US" sz="1800">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bar>
                                <m:barPr>
                                  <m:pos m:val="top"/>
                                  <m:ctrlPr>
                                    <a:rPr lang="en-US" sz="1800" i="1">
                                      <a:latin typeface="Cambria Math" panose="02040503050406030204" pitchFamily="18" charset="0"/>
                                      <a:cs typeface="Times New Roman" panose="02020603050405020304" pitchFamily="18" charset="0"/>
                                    </a:rPr>
                                  </m:ctrlPr>
                                </m:barPr>
                                <m:e>
                                  <m:r>
                                    <a:rPr lang="en-US" sz="1800" i="1">
                                      <a:latin typeface="Cambria Math" panose="02040503050406030204" pitchFamily="18" charset="0"/>
                                      <a:cs typeface="Times New Roman" panose="02020603050405020304" pitchFamily="18" charset="0"/>
                                    </a:rPr>
                                    <m:t>𝑦</m:t>
                                  </m:r>
                                </m:e>
                              </m:bar>
                              <m:r>
                                <a:rPr lang="en-US" sz="1800" i="1">
                                  <a:latin typeface="Cambria Math" panose="02040503050406030204" pitchFamily="18" charset="0"/>
                                  <a:cs typeface="Times New Roman" panose="02020603050405020304" pitchFamily="18" charset="0"/>
                                </a:rPr>
                                <m:t>)</m:t>
                              </m:r>
                            </m:e>
                            <m:sup>
                              <m:r>
                                <a:rPr lang="en-US" sz="1800" i="1">
                                  <a:latin typeface="Cambria Math" panose="02040503050406030204" pitchFamily="18" charset="0"/>
                                  <a:cs typeface="Times New Roman" panose="02020603050405020304" pitchFamily="18" charset="0"/>
                                </a:rPr>
                                <m:t>2</m:t>
                              </m:r>
                            </m:sup>
                          </m:sSup>
                        </m:e>
                      </m:nary>
                    </m:oMath>
                  </m:oMathPara>
                </a14:m>
                <a:endParaRPr lang="en-US" sz="1800" i="1"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SST represents the variation in the response values. The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cs typeface="Times New Roman" panose="02020603050405020304" pitchFamily="18" charset="0"/>
                          </a:rPr>
                          <m:t>𝑅</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is </a:t>
                </a:r>
              </a:p>
              <a:p>
                <a:pPr lvl="7"/>
                <a:endParaRPr lang="en-US" sz="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a:latin typeface="Cambria Math" panose="02040503050406030204" pitchFamily="18" charset="0"/>
                            <a:cs typeface="Times New Roman" panose="02020603050405020304" pitchFamily="18" charset="0"/>
                          </a:rPr>
                        </m:ctrlPr>
                      </m:sSupPr>
                      <m:e>
                        <m:r>
                          <a:rPr lang="en-US" sz="2000" i="1">
                            <a:latin typeface="Cambria Math" panose="02040503050406030204" pitchFamily="18" charset="0"/>
                            <a:cs typeface="Times New Roman" panose="02020603050405020304" pitchFamily="18" charset="0"/>
                          </a:rPr>
                          <m:t>𝑅</m:t>
                        </m:r>
                      </m:e>
                      <m:sup>
                        <m:r>
                          <a:rPr lang="en-US" sz="2000" i="1">
                            <a:latin typeface="Cambria Math" panose="02040503050406030204" pitchFamily="18" charset="0"/>
                            <a:cs typeface="Times New Roman" panose="02020603050405020304" pitchFamily="18" charset="0"/>
                          </a:rPr>
                          <m:t>2</m:t>
                        </m:r>
                      </m:sup>
                    </m:sSup>
                    <m:r>
                      <a:rPr lang="en-US" sz="2000" i="1">
                        <a:latin typeface="Cambria Math" panose="02040503050406030204" pitchFamily="18" charset="0"/>
                        <a:cs typeface="Times New Roman" panose="02020603050405020304" pitchFamily="18" charset="0"/>
                      </a:rPr>
                      <m:t>=1−</m:t>
                    </m:r>
                    <m:f>
                      <m:fPr>
                        <m:ctrlPr>
                          <a:rPr lang="en-US" sz="2000" i="1">
                            <a:latin typeface="Cambria Math" panose="02040503050406030204" pitchFamily="18" charset="0"/>
                            <a:cs typeface="Times New Roman" panose="02020603050405020304" pitchFamily="18" charset="0"/>
                          </a:rPr>
                        </m:ctrlPr>
                      </m:fPr>
                      <m:num>
                        <m:r>
                          <a:rPr lang="en-US" sz="2000" i="1">
                            <a:latin typeface="Cambria Math" panose="02040503050406030204" pitchFamily="18" charset="0"/>
                            <a:cs typeface="Times New Roman" panose="02020603050405020304" pitchFamily="18" charset="0"/>
                          </a:rPr>
                          <m:t>𝑆𝑆𝐸</m:t>
                        </m:r>
                      </m:num>
                      <m:den>
                        <m:r>
                          <a:rPr lang="en-US" sz="2000" i="1">
                            <a:latin typeface="Cambria Math" panose="02040503050406030204" pitchFamily="18" charset="0"/>
                            <a:cs typeface="Times New Roman" panose="02020603050405020304" pitchFamily="18" charset="0"/>
                          </a:rPr>
                          <m:t>𝑆𝑆𝑇</m:t>
                        </m:r>
                      </m:den>
                    </m:f>
                  </m:oMath>
                </a14:m>
                <a:endParaRPr lang="en-US" sz="1600" dirty="0">
                  <a:latin typeface="Times New Roman" panose="02020603050405020304" pitchFamily="18" charset="0"/>
                  <a:cs typeface="Times New Roman" panose="02020603050405020304" pitchFamily="18" charset="0"/>
                </a:endParaRPr>
              </a:p>
              <a:p>
                <a:pPr marL="0" indent="0">
                  <a:buNone/>
                </a:pPr>
                <a:r>
                  <a:rPr lang="en-US" sz="1800" b="1" dirty="0">
                    <a:solidFill>
                      <a:srgbClr val="0B5ED7"/>
                    </a:solidFill>
                    <a:latin typeface="Times New Roman" panose="02020603050405020304" pitchFamily="18" charset="0"/>
                    <a:cs typeface="Times New Roman" panose="02020603050405020304" pitchFamily="18" charset="0"/>
                  </a:rPr>
                  <a:t>Note: </a:t>
                </a:r>
              </a:p>
              <a:p>
                <a:r>
                  <a:rPr lang="en-US" sz="1800" dirty="0">
                    <a:solidFill>
                      <a:srgbClr val="0B5ED7"/>
                    </a:solidFill>
                    <a:latin typeface="Times New Roman" panose="02020603050405020304" pitchFamily="18" charset="0"/>
                    <a:cs typeface="Times New Roman" panose="02020603050405020304" pitchFamily="18" charset="0"/>
                  </a:rPr>
                  <a:t>If fit is perfect, all residuals are zero and thus </a:t>
                </a:r>
                <a14:m>
                  <m:oMath xmlns:m="http://schemas.openxmlformats.org/officeDocument/2006/math">
                    <m:sSup>
                      <m:sSupPr>
                        <m:ctrlPr>
                          <a:rPr lang="en-US" sz="1800" i="1">
                            <a:solidFill>
                              <a:srgbClr val="A50021"/>
                            </a:solidFill>
                            <a:latin typeface="Cambria Math" panose="02040503050406030204" pitchFamily="18" charset="0"/>
                            <a:cs typeface="Times New Roman" panose="02020603050405020304" pitchFamily="18" charset="0"/>
                          </a:rPr>
                        </m:ctrlPr>
                      </m:sSupPr>
                      <m:e>
                        <m:r>
                          <a:rPr lang="en-US" sz="1800" i="1">
                            <a:solidFill>
                              <a:srgbClr val="A50021"/>
                            </a:solidFill>
                            <a:latin typeface="Cambria Math" panose="02040503050406030204" pitchFamily="18" charset="0"/>
                            <a:cs typeface="Times New Roman" panose="02020603050405020304" pitchFamily="18" charset="0"/>
                          </a:rPr>
                          <m:t>𝑅</m:t>
                        </m:r>
                      </m:e>
                      <m:sup>
                        <m:r>
                          <a:rPr lang="en-US" sz="1800" i="1">
                            <a:solidFill>
                              <a:srgbClr val="A50021"/>
                            </a:solidFill>
                            <a:latin typeface="Cambria Math" panose="02040503050406030204" pitchFamily="18" charset="0"/>
                            <a:cs typeface="Times New Roman" panose="02020603050405020304" pitchFamily="18" charset="0"/>
                          </a:rPr>
                          <m:t>2</m:t>
                        </m:r>
                      </m:sup>
                    </m:sSup>
                  </m:oMath>
                </a14:m>
                <a:r>
                  <a:rPr lang="en-US" sz="1800" dirty="0">
                    <a:solidFill>
                      <a:srgbClr val="A50021"/>
                    </a:solidFill>
                    <a:latin typeface="Times New Roman" panose="02020603050405020304" pitchFamily="18" charset="0"/>
                    <a:cs typeface="Times New Roman" panose="02020603050405020304" pitchFamily="18" charset="0"/>
                  </a:rPr>
                  <a:t> = 1.0 (very good fit)</a:t>
                </a:r>
              </a:p>
              <a:p>
                <a:pPr lvl="8"/>
                <a:endParaRPr lang="en-US" sz="600" dirty="0">
                  <a:solidFill>
                    <a:srgbClr val="0B5ED7"/>
                  </a:solidFill>
                  <a:latin typeface="Times New Roman" panose="02020603050405020304" pitchFamily="18" charset="0"/>
                  <a:cs typeface="Times New Roman" panose="02020603050405020304" pitchFamily="18" charset="0"/>
                </a:endParaRPr>
              </a:p>
              <a:p>
                <a:r>
                  <a:rPr lang="en-US" sz="1800" dirty="0">
                    <a:solidFill>
                      <a:srgbClr val="0B5ED7"/>
                    </a:solidFill>
                    <a:latin typeface="Times New Roman" panose="02020603050405020304" pitchFamily="18" charset="0"/>
                    <a:cs typeface="Times New Roman" panose="02020603050405020304" pitchFamily="18" charset="0"/>
                  </a:rPr>
                  <a:t>If SSE is only slightly smaller than SST, then </a:t>
                </a:r>
                <a14:m>
                  <m:oMath xmlns:m="http://schemas.openxmlformats.org/officeDocument/2006/math">
                    <m:sSup>
                      <m:sSupPr>
                        <m:ctrlPr>
                          <a:rPr lang="en-US" sz="1800" i="1">
                            <a:solidFill>
                              <a:srgbClr val="A50021"/>
                            </a:solidFill>
                            <a:latin typeface="Cambria Math" panose="02040503050406030204" pitchFamily="18" charset="0"/>
                            <a:cs typeface="Times New Roman" panose="02020603050405020304" pitchFamily="18" charset="0"/>
                          </a:rPr>
                        </m:ctrlPr>
                      </m:sSupPr>
                      <m:e>
                        <m:r>
                          <a:rPr lang="en-US" sz="1800" i="1">
                            <a:solidFill>
                              <a:srgbClr val="A50021"/>
                            </a:solidFill>
                            <a:latin typeface="Cambria Math" panose="02040503050406030204" pitchFamily="18" charset="0"/>
                            <a:cs typeface="Times New Roman" panose="02020603050405020304" pitchFamily="18" charset="0"/>
                          </a:rPr>
                          <m:t>𝑅</m:t>
                        </m:r>
                      </m:e>
                      <m:sup>
                        <m:r>
                          <a:rPr lang="en-US" sz="1800" i="1">
                            <a:solidFill>
                              <a:srgbClr val="A50021"/>
                            </a:solidFill>
                            <a:latin typeface="Cambria Math" panose="02040503050406030204" pitchFamily="18" charset="0"/>
                            <a:cs typeface="Times New Roman" panose="02020603050405020304" pitchFamily="18" charset="0"/>
                          </a:rPr>
                          <m:t>2</m:t>
                        </m:r>
                      </m:sup>
                    </m:sSup>
                    <m:r>
                      <a:rPr lang="en-US" sz="1800" i="1">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≈0</m:t>
                    </m:r>
                  </m:oMath>
                </a14:m>
                <a:r>
                  <a:rPr lang="en-US" sz="1800" dirty="0">
                    <a:solidFill>
                      <a:srgbClr val="A50021"/>
                    </a:solidFill>
                    <a:latin typeface="Times New Roman" panose="02020603050405020304" pitchFamily="18" charset="0"/>
                    <a:cs typeface="Times New Roman" panose="02020603050405020304" pitchFamily="18" charset="0"/>
                  </a:rPr>
                  <a:t> (very poor fit)</a:t>
                </a:r>
              </a:p>
              <a:p>
                <a:endParaRPr lang="en-US" sz="1800" dirty="0">
                  <a:solidFill>
                    <a:srgbClr val="A50021"/>
                  </a:solidFill>
                  <a:latin typeface="Times New Roman" panose="02020603050405020304" pitchFamily="18" charset="0"/>
                  <a:cs typeface="Times New Roman" panose="02020603050405020304" pitchFamily="18" charset="0"/>
                </a:endParaRPr>
              </a:p>
              <a:p>
                <a:endParaRPr lang="en-US" sz="18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58842" y="1244801"/>
                <a:ext cx="8425339" cy="4980005"/>
              </a:xfrm>
              <a:blipFill>
                <a:blip r:embed="rId3"/>
                <a:stretch>
                  <a:fillRect l="-451" t="-763" r="-902"/>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37538459-9B01-8556-61D1-9F2FA9BBE6AF}"/>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522932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itle 1"/>
              <p:cNvSpPr>
                <a:spLocks noGrp="1"/>
              </p:cNvSpPr>
              <p:nvPr>
                <p:ph type="title"/>
              </p:nvPr>
            </p:nvSpPr>
            <p:spPr>
              <a:xfrm>
                <a:off x="1937771" y="395554"/>
                <a:ext cx="8335736" cy="643467"/>
              </a:xfrm>
            </p:spPr>
            <p:txBody>
              <a:bodyPr>
                <a:noAutofit/>
              </a:bodyPr>
              <a:lstStyle/>
              <a:p>
                <a14:m>
                  <m:oMath xmlns:m="http://schemas.openxmlformats.org/officeDocument/2006/math">
                    <m:sSup>
                      <m:sSupPr>
                        <m:ctrlPr>
                          <a:rPr lang="en-US" sz="3200" i="1">
                            <a:solidFill>
                              <a:srgbClr val="A50021"/>
                            </a:solidFill>
                            <a:latin typeface="Cambria Math" panose="02040503050406030204" pitchFamily="18" charset="0"/>
                            <a:cs typeface="Times New Roman" pitchFamily="18" charset="0"/>
                          </a:rPr>
                        </m:ctrlPr>
                      </m:sSupPr>
                      <m:e>
                        <m:r>
                          <a:rPr lang="en-US" sz="3200" i="1">
                            <a:solidFill>
                              <a:srgbClr val="A50021"/>
                            </a:solidFill>
                            <a:latin typeface="Cambria Math" panose="02040503050406030204" pitchFamily="18" charset="0"/>
                            <a:cs typeface="Times New Roman" pitchFamily="18" charset="0"/>
                          </a:rPr>
                          <m:t>𝑅</m:t>
                        </m:r>
                      </m:e>
                      <m:sup>
                        <m:r>
                          <a:rPr lang="en-US" sz="3200" i="1">
                            <a:solidFill>
                              <a:srgbClr val="A50021"/>
                            </a:solidFill>
                            <a:latin typeface="Cambria Math" panose="02040503050406030204" pitchFamily="18" charset="0"/>
                            <a:cs typeface="Times New Roman" pitchFamily="18" charset="0"/>
                          </a:rPr>
                          <m:t>2</m:t>
                        </m:r>
                      </m:sup>
                    </m:sSup>
                    <m:r>
                      <a:rPr lang="en-US" sz="3200" i="1">
                        <a:solidFill>
                          <a:srgbClr val="A50021"/>
                        </a:solidFill>
                        <a:latin typeface="Cambria Math"/>
                        <a:cs typeface="Times New Roman" pitchFamily="18" charset="0"/>
                      </a:rPr>
                      <m:t> </m:t>
                    </m:r>
                  </m:oMath>
                </a14:m>
                <a:r>
                  <a:rPr lang="en-US" sz="3200" dirty="0">
                    <a:solidFill>
                      <a:srgbClr val="A50021"/>
                    </a:solidFill>
                    <a:latin typeface="Times New Roman" pitchFamily="18" charset="0"/>
                    <a:cs typeface="Times New Roman" pitchFamily="18" charset="0"/>
                  </a:rPr>
                  <a:t>: Measure of Quality of Fit</a:t>
                </a:r>
                <a:endParaRPr lang="en-IN" sz="3200" dirty="0">
                  <a:solidFill>
                    <a:srgbClr val="A50021"/>
                  </a:solidFill>
                  <a:latin typeface="Times New Roman" pitchFamily="18" charset="0"/>
                  <a:cs typeface="Times New Roman" pitchFamily="18" charset="0"/>
                </a:endParaRPr>
              </a:p>
            </p:txBody>
          </p:sp>
        </mc:Choice>
        <mc:Fallback xmlns="">
          <p:sp>
            <p:nvSpPr>
              <p:cNvPr id="9" name="Title 1"/>
              <p:cNvSpPr>
                <a:spLocks noGrp="1" noRot="1" noChangeAspect="1" noMove="1" noResize="1" noEditPoints="1" noAdjustHandles="1" noChangeArrowheads="1" noChangeShapeType="1" noTextEdit="1"/>
              </p:cNvSpPr>
              <p:nvPr>
                <p:ph type="title"/>
              </p:nvPr>
            </p:nvSpPr>
            <p:spPr>
              <a:xfrm>
                <a:off x="1937771" y="395554"/>
                <a:ext cx="8335736" cy="643467"/>
              </a:xfrm>
              <a:blipFill>
                <a:blip r:embed="rId3"/>
                <a:stretch>
                  <a:fillRect l="-457" t="-9615" b="-19231"/>
                </a:stretch>
              </a:blipFill>
            </p:spPr>
            <p:txBody>
              <a:bodyPr/>
              <a:lstStyle/>
              <a:p>
                <a:r>
                  <a:rPr lang="en-US">
                    <a:noFill/>
                  </a:rPr>
                  <a:t> </a:t>
                </a:r>
              </a:p>
            </p:txBody>
          </p:sp>
        </mc:Fallback>
      </mc:AlternateContent>
      <p:sp>
        <p:nvSpPr>
          <p:cNvPr id="3" name="Content Placeholder 2"/>
          <p:cNvSpPr>
            <a:spLocks noGrp="1"/>
          </p:cNvSpPr>
          <p:nvPr>
            <p:ph idx="1"/>
          </p:nvPr>
        </p:nvSpPr>
        <p:spPr>
          <a:xfrm>
            <a:off x="1883335" y="1151465"/>
            <a:ext cx="8425339" cy="4980005"/>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 </a:t>
            </a:r>
          </a:p>
        </p:txBody>
      </p:sp>
      <p:graphicFrame>
        <p:nvGraphicFramePr>
          <p:cNvPr id="7" name="Object 6"/>
          <p:cNvGraphicFramePr>
            <a:graphicFrameLocks noChangeAspect="1"/>
          </p:cNvGraphicFramePr>
          <p:nvPr/>
        </p:nvGraphicFramePr>
        <p:xfrm>
          <a:off x="2041463" y="2526351"/>
          <a:ext cx="3537000" cy="2135457"/>
        </p:xfrm>
        <a:graphic>
          <a:graphicData uri="http://schemas.openxmlformats.org/presentationml/2006/ole">
            <mc:AlternateContent xmlns:mc="http://schemas.openxmlformats.org/markup-compatibility/2006">
              <mc:Choice xmlns:v="urn:schemas-microsoft-com:vml" Requires="v">
                <p:oleObj name="Visio" r:id="rId4" imgW="5845137" imgH="3529440" progId="Visio.Drawing.11">
                  <p:embed/>
                </p:oleObj>
              </mc:Choice>
              <mc:Fallback>
                <p:oleObj name="Visio" r:id="rId4" imgW="5845137" imgH="3529440" progId="Visio.Drawing.11">
                  <p:embed/>
                  <p:pic>
                    <p:nvPicPr>
                      <p:cNvPr id="7" name="Object 6"/>
                      <p:cNvPicPr/>
                      <p:nvPr/>
                    </p:nvPicPr>
                    <p:blipFill>
                      <a:blip r:embed="rId5"/>
                      <a:stretch>
                        <a:fillRect/>
                      </a:stretch>
                    </p:blipFill>
                    <p:spPr>
                      <a:xfrm>
                        <a:off x="2041463" y="2526351"/>
                        <a:ext cx="3537000" cy="213545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6261571" y="2588080"/>
          <a:ext cx="4081799" cy="2069670"/>
        </p:xfrm>
        <a:graphic>
          <a:graphicData uri="http://schemas.openxmlformats.org/presentationml/2006/ole">
            <mc:AlternateContent xmlns:mc="http://schemas.openxmlformats.org/markup-compatibility/2006">
              <mc:Choice xmlns:v="urn:schemas-microsoft-com:vml" Requires="v">
                <p:oleObj name="Visio" r:id="rId6" imgW="7094772" imgH="3598020" progId="Visio.Drawing.11">
                  <p:embed/>
                </p:oleObj>
              </mc:Choice>
              <mc:Fallback>
                <p:oleObj name="Visio" r:id="rId6" imgW="7094772" imgH="3598020" progId="Visio.Drawing.11">
                  <p:embed/>
                  <p:pic>
                    <p:nvPicPr>
                      <p:cNvPr id="8" name="Object 7"/>
                      <p:cNvPicPr/>
                      <p:nvPr/>
                    </p:nvPicPr>
                    <p:blipFill>
                      <a:blip r:embed="rId7"/>
                      <a:stretch>
                        <a:fillRect/>
                      </a:stretch>
                    </p:blipFill>
                    <p:spPr>
                      <a:xfrm>
                        <a:off x="6261571" y="2588080"/>
                        <a:ext cx="4081799" cy="206967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Rectangle 1"/>
              <p:cNvSpPr/>
              <p:nvPr/>
            </p:nvSpPr>
            <p:spPr>
              <a:xfrm>
                <a:off x="7295563" y="4371006"/>
                <a:ext cx="76200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400" i="1">
                              <a:latin typeface="Cambria Math" panose="02040503050406030204" pitchFamily="18" charset="0"/>
                              <a:cs typeface="Times New Roman" panose="02020603050405020304" pitchFamily="18" charset="0"/>
                            </a:rPr>
                          </m:ctrlPr>
                        </m:sSupPr>
                        <m:e>
                          <m:r>
                            <a:rPr lang="en-US" sz="1400" i="1">
                              <a:latin typeface="Cambria Math" panose="02040503050406030204" pitchFamily="18" charset="0"/>
                              <a:cs typeface="Times New Roman" panose="02020603050405020304" pitchFamily="18" charset="0"/>
                            </a:rPr>
                            <m:t>𝑅</m:t>
                          </m:r>
                        </m:e>
                        <m:sup>
                          <m:r>
                            <a:rPr lang="en-US" sz="1400" i="1">
                              <a:latin typeface="Cambria Math" panose="02040503050406030204" pitchFamily="18" charset="0"/>
                              <a:cs typeface="Times New Roman" panose="02020603050405020304" pitchFamily="18" charset="0"/>
                            </a:rPr>
                            <m:t>2</m:t>
                          </m:r>
                        </m:sup>
                      </m:sSup>
                      <m:r>
                        <a:rPr lang="en-US" sz="1400" i="1">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en-IN" sz="1400" dirty="0"/>
              </a:p>
            </p:txBody>
          </p:sp>
        </mc:Choice>
        <mc:Fallback xmlns="">
          <p:sp>
            <p:nvSpPr>
              <p:cNvPr id="2" name="Rectangle 1"/>
              <p:cNvSpPr>
                <a:spLocks noRot="1" noChangeAspect="1" noMove="1" noResize="1" noEditPoints="1" noAdjustHandles="1" noChangeArrowheads="1" noChangeShapeType="1" noTextEdit="1"/>
              </p:cNvSpPr>
              <p:nvPr/>
            </p:nvSpPr>
            <p:spPr>
              <a:xfrm>
                <a:off x="7295563" y="4371006"/>
                <a:ext cx="762003" cy="307777"/>
              </a:xfrm>
              <a:prstGeom prst="rect">
                <a:avLst/>
              </a:prstGeom>
              <a:blipFill>
                <a:blip r:embed="rId8"/>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0E43BF-8E61-FF81-9FAE-E7CF7E9BEA1F}"/>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065796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3923" y="2420888"/>
            <a:ext cx="8425339" cy="936104"/>
          </a:xfrm>
        </p:spPr>
        <p:txBody>
          <a:bodyPr>
            <a:normAutofit/>
          </a:bodyPr>
          <a:lstStyle/>
          <a:p>
            <a:pPr marL="0" indent="0" algn="ctr">
              <a:buNone/>
            </a:pPr>
            <a:r>
              <a:rPr lang="en-US" altLang="zh-CN" sz="6000" dirty="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2" name="Date Placeholder 1">
            <a:extLst>
              <a:ext uri="{FF2B5EF4-FFF2-40B4-BE49-F238E27FC236}">
                <a16:creationId xmlns:a16="http://schemas.microsoft.com/office/drawing/2014/main" id="{CDC4B2B5-D43C-EF1A-9B26-C187FAB458F6}"/>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947847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10515600" cy="4114800"/>
          </a:xfrm>
        </p:spPr>
        <p:txBody>
          <a:bodyPr>
            <a:normAutofit/>
          </a:bodyPr>
          <a:lstStyle/>
          <a:p>
            <a:endParaRPr lang="en-US" sz="4000" dirty="0"/>
          </a:p>
          <a:p>
            <a:endParaRPr lang="en-US" sz="4000" dirty="0"/>
          </a:p>
          <a:p>
            <a:pPr marL="0" indent="0" algn="ctr">
              <a:buNone/>
            </a:pPr>
            <a:endParaRPr lang="en-US" sz="4000" dirty="0"/>
          </a:p>
          <a:p>
            <a:pPr marL="0" indent="0" algn="ctr">
              <a:buNone/>
            </a:pPr>
            <a:endParaRPr lang="en-US" sz="4000" dirty="0"/>
          </a:p>
          <a:p>
            <a:pPr marL="0" indent="0" algn="ctr">
              <a:buNone/>
            </a:pPr>
            <a:r>
              <a:rPr lang="en-US" sz="4000" dirty="0"/>
              <a:t>Thank You!</a:t>
            </a:r>
          </a:p>
        </p:txBody>
      </p:sp>
      <p:sp>
        <p:nvSpPr>
          <p:cNvPr id="2" name="Date Placeholder 1">
            <a:extLst>
              <a:ext uri="{FF2B5EF4-FFF2-40B4-BE49-F238E27FC236}">
                <a16:creationId xmlns:a16="http://schemas.microsoft.com/office/drawing/2014/main" id="{2289E2F1-6F15-0104-EDAE-B8D7E160A250}"/>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792622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943312"/>
          </a:xfrm>
        </p:spPr>
        <p:txBody>
          <a:bodyPr>
            <a:normAutofit/>
          </a:bodyPr>
          <a:lstStyle/>
          <a:p>
            <a:r>
              <a:rPr lang="en-US" sz="4000" dirty="0">
                <a:solidFill>
                  <a:srgbClr val="A50021"/>
                </a:solidFill>
                <a:latin typeface="Times New Roman" pitchFamily="18" charset="0"/>
                <a:cs typeface="Times New Roman" pitchFamily="18" charset="0"/>
              </a:rPr>
              <a:t>Illustrating Classification Tasks</a:t>
            </a:r>
            <a:endParaRPr lang="en-IN" sz="4000" dirty="0">
              <a:solidFill>
                <a:srgbClr val="A50021"/>
              </a:solidFill>
              <a:latin typeface="Times New Roman" pitchFamily="18" charset="0"/>
              <a:cs typeface="Times New Roman" pitchFamily="18" charset="0"/>
            </a:endParaRPr>
          </a:p>
        </p:txBody>
      </p:sp>
      <p:graphicFrame>
        <p:nvGraphicFramePr>
          <p:cNvPr id="7" name="Object 6"/>
          <p:cNvGraphicFramePr>
            <a:graphicFrameLocks noChangeAspect="1"/>
          </p:cNvGraphicFramePr>
          <p:nvPr/>
        </p:nvGraphicFramePr>
        <p:xfrm>
          <a:off x="2547144" y="1600201"/>
          <a:ext cx="7394892" cy="4865645"/>
        </p:xfrm>
        <a:graphic>
          <a:graphicData uri="http://schemas.openxmlformats.org/presentationml/2006/ole">
            <mc:AlternateContent xmlns:mc="http://schemas.openxmlformats.org/markup-compatibility/2006">
              <mc:Choice xmlns:v="urn:schemas-microsoft-com:vml" Requires="v">
                <p:oleObj name="Visio" r:id="rId2" imgW="8424875" imgH="6279741" progId="Visio.Drawing.11">
                  <p:embed/>
                </p:oleObj>
              </mc:Choice>
              <mc:Fallback>
                <p:oleObj name="Visio" r:id="rId2" imgW="8424875" imgH="6279741" progId="Visio.Drawing.11">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144" y="1600201"/>
                        <a:ext cx="7394892" cy="4865645"/>
                      </a:xfrm>
                      <a:prstGeom prst="rect">
                        <a:avLst/>
                      </a:prstGeom>
                      <a:noFill/>
                      <a:ln>
                        <a:noFill/>
                      </a:ln>
                      <a:effectLst/>
                    </p:spPr>
                  </p:pic>
                </p:oleObj>
              </mc:Fallback>
            </mc:AlternateContent>
          </a:graphicData>
        </a:graphic>
      </p:graphicFrame>
      <p:sp>
        <p:nvSpPr>
          <p:cNvPr id="4" name="Date Placeholder 3">
            <a:extLst>
              <a:ext uri="{FF2B5EF4-FFF2-40B4-BE49-F238E27FC236}">
                <a16:creationId xmlns:a16="http://schemas.microsoft.com/office/drawing/2014/main" id="{952A9557-5314-659C-45A3-906584430F24}"/>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647508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9"/>
            <a:ext cx="8425339" cy="740249"/>
          </a:xfrm>
        </p:spPr>
        <p:txBody>
          <a:bodyPr>
            <a:normAutofit/>
          </a:bodyPr>
          <a:lstStyle/>
          <a:p>
            <a:pPr algn="l"/>
            <a:r>
              <a:rPr lang="en-US" sz="3600" dirty="0">
                <a:solidFill>
                  <a:srgbClr val="A50021"/>
                </a:solidFill>
                <a:latin typeface="Times New Roman" pitchFamily="18" charset="0"/>
                <a:cs typeface="Times New Roman" pitchFamily="18" charset="0"/>
              </a:rPr>
              <a:t>Classification Techniques</a:t>
            </a:r>
            <a:endParaRPr lang="en-IN" sz="36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20204" y="1252542"/>
            <a:ext cx="8630202" cy="4732020"/>
          </a:xfrm>
        </p:spPr>
        <p:txBody>
          <a:bodyPr>
            <a:normAutofit/>
          </a:bodyPr>
          <a:lstStyle/>
          <a:p>
            <a:pPr>
              <a:spcBef>
                <a:spcPct val="50000"/>
              </a:spcBef>
            </a:pPr>
            <a:r>
              <a:rPr lang="en-US" sz="2400" dirty="0"/>
              <a:t>Classification consists of assigning a class label to a set of unclassified cases.</a:t>
            </a:r>
          </a:p>
          <a:p>
            <a:pPr lvl="8" algn="just"/>
            <a:endParaRPr lang="en-US" sz="900" dirty="0"/>
          </a:p>
          <a:p>
            <a:pPr>
              <a:spcBef>
                <a:spcPct val="50000"/>
              </a:spcBef>
            </a:pPr>
            <a:r>
              <a:rPr lang="en-US" sz="2400" b="1" dirty="0">
                <a:solidFill>
                  <a:srgbClr val="A50021"/>
                </a:solidFill>
              </a:rPr>
              <a:t>Supervised Classification</a:t>
            </a:r>
          </a:p>
          <a:p>
            <a:pPr lvl="1">
              <a:spcBef>
                <a:spcPct val="50000"/>
              </a:spcBef>
            </a:pPr>
            <a:r>
              <a:rPr lang="en-US" sz="2000" dirty="0"/>
              <a:t>The set of possible classes is known in advance.</a:t>
            </a:r>
          </a:p>
          <a:p>
            <a:pPr lvl="8">
              <a:spcBef>
                <a:spcPct val="50000"/>
              </a:spcBef>
            </a:pPr>
            <a:endParaRPr lang="en-US" sz="900" dirty="0"/>
          </a:p>
          <a:p>
            <a:pPr>
              <a:spcBef>
                <a:spcPct val="50000"/>
              </a:spcBef>
            </a:pPr>
            <a:r>
              <a:rPr lang="en-US" sz="2400" b="1" dirty="0">
                <a:solidFill>
                  <a:srgbClr val="A50021"/>
                </a:solidFill>
              </a:rPr>
              <a:t>Unsupervised Classification</a:t>
            </a:r>
          </a:p>
          <a:p>
            <a:pPr lvl="1">
              <a:spcBef>
                <a:spcPct val="50000"/>
              </a:spcBef>
            </a:pPr>
            <a:r>
              <a:rPr lang="en-US" sz="2000" dirty="0"/>
              <a:t>Set of possible classes is not known. After classification we can try to assign a name to that class. </a:t>
            </a:r>
          </a:p>
          <a:p>
            <a:pPr lvl="2">
              <a:spcBef>
                <a:spcPct val="50000"/>
              </a:spcBef>
            </a:pPr>
            <a:r>
              <a:rPr lang="en-US" sz="1600" dirty="0"/>
              <a:t>Unsupervised classification is called </a:t>
            </a:r>
            <a:r>
              <a:rPr lang="en-US" sz="1600" b="1" dirty="0">
                <a:solidFill>
                  <a:srgbClr val="0B5ED7"/>
                </a:solidFill>
              </a:rPr>
              <a:t>clustering</a:t>
            </a:r>
            <a:r>
              <a:rPr lang="en-US" sz="1600" dirty="0"/>
              <a:t>.</a:t>
            </a:r>
          </a:p>
          <a:p>
            <a:pPr lvl="2" algn="just"/>
            <a:endParaRPr lang="en-IN" sz="1600" dirty="0"/>
          </a:p>
        </p:txBody>
      </p:sp>
      <p:sp>
        <p:nvSpPr>
          <p:cNvPr id="4" name="Date Placeholder 3">
            <a:extLst>
              <a:ext uri="{FF2B5EF4-FFF2-40B4-BE49-F238E27FC236}">
                <a16:creationId xmlns:a16="http://schemas.microsoft.com/office/drawing/2014/main" id="{4BFE3A3F-67CF-4346-BA32-6FA56473B90A}"/>
              </a:ext>
            </a:extLst>
          </p:cNvPr>
          <p:cNvSpPr>
            <a:spLocks noGrp="1"/>
          </p:cNvSpPr>
          <p:nvPr>
            <p:ph type="dt" sz="half" idx="10"/>
          </p:nvPr>
        </p:nvSpPr>
        <p:spPr/>
        <p:txBody>
          <a:bodyPr/>
          <a:lstStyle/>
          <a:p>
            <a:endParaRPr lang="en-IN" dirty="0"/>
          </a:p>
        </p:txBody>
      </p:sp>
    </p:spTree>
    <p:extLst>
      <p:ext uri="{BB962C8B-B14F-4D97-AF65-F5344CB8AC3E}">
        <p14:creationId xmlns:p14="http://schemas.microsoft.com/office/powerpoint/2010/main" val="129713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638512"/>
          </a:xfrm>
        </p:spPr>
        <p:txBody>
          <a:bodyPr>
            <a:normAutofit fontScale="90000"/>
          </a:bodyPr>
          <a:lstStyle/>
          <a:p>
            <a:pPr algn="l"/>
            <a:r>
              <a:rPr lang="en-US" sz="4000" dirty="0">
                <a:solidFill>
                  <a:srgbClr val="A50021"/>
                </a:solidFill>
                <a:latin typeface="Times New Roman" pitchFamily="18" charset="0"/>
                <a:cs typeface="Times New Roman" pitchFamily="18" charset="0"/>
              </a:rPr>
              <a:t>Supervised Classification</a:t>
            </a:r>
            <a:endParaRPr lang="en-IN" sz="4000" dirty="0">
              <a:solidFill>
                <a:srgbClr val="A50021"/>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A0A3F257-B016-764C-8B17-1E6B3B0696FA}"/>
              </a:ext>
            </a:extLst>
          </p:cNvPr>
          <p:cNvSpPr>
            <a:spLocks noGrp="1"/>
          </p:cNvSpPr>
          <p:nvPr>
            <p:ph type="dt" sz="half" idx="10"/>
          </p:nvPr>
        </p:nvSpPr>
        <p:spPr/>
        <p:txBody>
          <a:bodyPr/>
          <a:lstStyle/>
          <a:p>
            <a:endParaRPr lang="en-IN" dirty="0"/>
          </a:p>
        </p:txBody>
      </p:sp>
      <p:pic>
        <p:nvPicPr>
          <p:cNvPr id="3" name="Picture 2">
            <a:extLst>
              <a:ext uri="{FF2B5EF4-FFF2-40B4-BE49-F238E27FC236}">
                <a16:creationId xmlns:a16="http://schemas.microsoft.com/office/drawing/2014/main" id="{2531BFBF-AD21-3847-9917-518718E8DB4E}"/>
              </a:ext>
            </a:extLst>
          </p:cNvPr>
          <p:cNvPicPr>
            <a:picLocks noChangeAspect="1"/>
          </p:cNvPicPr>
          <p:nvPr/>
        </p:nvPicPr>
        <p:blipFill>
          <a:blip r:embed="rId2"/>
          <a:stretch>
            <a:fillRect/>
          </a:stretch>
        </p:blipFill>
        <p:spPr>
          <a:xfrm>
            <a:off x="1561659" y="1763337"/>
            <a:ext cx="4022648" cy="4116602"/>
          </a:xfrm>
          <a:prstGeom prst="rect">
            <a:avLst/>
          </a:prstGeom>
          <a:ln w="25400">
            <a:solidFill>
              <a:schemeClr val="tx1"/>
            </a:solidFill>
          </a:ln>
        </p:spPr>
      </p:pic>
      <p:pic>
        <p:nvPicPr>
          <p:cNvPr id="5" name="Picture 4">
            <a:extLst>
              <a:ext uri="{FF2B5EF4-FFF2-40B4-BE49-F238E27FC236}">
                <a16:creationId xmlns:a16="http://schemas.microsoft.com/office/drawing/2014/main" id="{82618CE4-C914-8E4F-B087-713E141CA559}"/>
              </a:ext>
            </a:extLst>
          </p:cNvPr>
          <p:cNvPicPr>
            <a:picLocks noChangeAspect="1"/>
          </p:cNvPicPr>
          <p:nvPr/>
        </p:nvPicPr>
        <p:blipFill>
          <a:blip r:embed="rId3"/>
          <a:stretch>
            <a:fillRect/>
          </a:stretch>
        </p:blipFill>
        <p:spPr>
          <a:xfrm>
            <a:off x="5797675" y="1763337"/>
            <a:ext cx="4660870" cy="4116602"/>
          </a:xfrm>
          <a:prstGeom prst="rect">
            <a:avLst/>
          </a:prstGeom>
          <a:ln w="22225">
            <a:solidFill>
              <a:schemeClr val="tx1"/>
            </a:solidFill>
          </a:ln>
        </p:spPr>
      </p:pic>
      <p:sp>
        <p:nvSpPr>
          <p:cNvPr id="7" name="TextBox 6">
            <a:extLst>
              <a:ext uri="{FF2B5EF4-FFF2-40B4-BE49-F238E27FC236}">
                <a16:creationId xmlns:a16="http://schemas.microsoft.com/office/drawing/2014/main" id="{30043F8D-8423-9B41-924F-2438287683C9}"/>
              </a:ext>
            </a:extLst>
          </p:cNvPr>
          <p:cNvSpPr txBox="1"/>
          <p:nvPr/>
        </p:nvSpPr>
        <p:spPr>
          <a:xfrm>
            <a:off x="1561659" y="6054150"/>
            <a:ext cx="7257326" cy="261610"/>
          </a:xfrm>
          <a:prstGeom prst="rect">
            <a:avLst/>
          </a:prstGeom>
          <a:noFill/>
        </p:spPr>
        <p:txBody>
          <a:bodyPr wrap="square" rtlCol="0">
            <a:spAutoFit/>
          </a:bodyPr>
          <a:lstStyle/>
          <a:p>
            <a:r>
              <a:rPr lang="en-US" sz="1100" dirty="0"/>
              <a:t>Source: https://www.g2.com/articles/supervised-vs-unsupervised-learning</a:t>
            </a:r>
          </a:p>
        </p:txBody>
      </p:sp>
    </p:spTree>
    <p:extLst>
      <p:ext uri="{BB962C8B-B14F-4D97-AF65-F5344CB8AC3E}">
        <p14:creationId xmlns:p14="http://schemas.microsoft.com/office/powerpoint/2010/main" val="1386579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638512"/>
          </a:xfrm>
        </p:spPr>
        <p:txBody>
          <a:bodyPr>
            <a:normAutofit fontScale="90000"/>
          </a:bodyPr>
          <a:lstStyle/>
          <a:p>
            <a:pPr algn="l"/>
            <a:r>
              <a:rPr lang="en-US" sz="4000" dirty="0">
                <a:solidFill>
                  <a:srgbClr val="A50021"/>
                </a:solidFill>
                <a:latin typeface="Times New Roman" pitchFamily="18" charset="0"/>
                <a:cs typeface="Times New Roman" pitchFamily="18" charset="0"/>
              </a:rPr>
              <a:t>Unsupervised Classification</a:t>
            </a:r>
            <a:endParaRPr lang="en-IN" sz="4000" dirty="0">
              <a:solidFill>
                <a:srgbClr val="A50021"/>
              </a:solidFill>
              <a:latin typeface="Times New Roman" pitchFamily="18" charset="0"/>
              <a:cs typeface="Times New Roman" pitchFamily="18" charset="0"/>
            </a:endParaRPr>
          </a:p>
        </p:txBody>
      </p:sp>
      <p:sp>
        <p:nvSpPr>
          <p:cNvPr id="3" name="AutoShape 2" descr="data:image/jpeg;base64,/9j/4AAQSkZJRgABAQAAAQABAAD/2wCEAAkGBxQTEhUUExQWFhUXFxgaGRgYGBkaHxwcGh0YGxwfHRsbHCggHRwlHB8cIjEhJSkrLi4uFx8zODMsNygtLisBCgoKDg0OGxAQGywkICQsLCwsLywsLCwsLCwsLCwsLCwsLCwsLCwsLCwsLCwsLCwsLCwsLCwsLCwsLCwsLCwsLP/AABEIAMkA+wMBIgACEQEDEQH/xAAcAAACAwEBAQEAAAAAAAAAAAAFBgMEBwIBAAj/xABBEAABAgQEAwUFBgUDAwUAAAABAhEAAwQhBRIxQVFhcQYTIoGRMqGxwfAHFEJS0eEjM2Jy8TSSwhVDgiRzg6Ky/8QAGQEAAwEBAQAAAAAAAAAAAAAAAgMEAQAF/8QAIxEAAgICAgIDAQEBAAAAAAAAAAECEQMhEjEEQRMiUTJhFP/aAAwDAQACEQMRAD8AW+772ehC1KTKBTmI5m8M2L4eaSulmUlaUAoEteZbFJy6liFA3CgSG8oW1pmOUpRMIU3iSnOLcrN1eH2qoJq6eXLnLKJctcpSlMVBy+nBtG5iAl2Nj+B5OFJmFYSkMtcxCS2iVKKif9sKnajHUd5NlSZPeIUvKuYqcErmFKCohCWugBJu4Dt+YPexKqmn+DSrBSE5lrSoDLtc7cPOOpuBUSUIXNXMzM6wkoCSoO+UkOk7WOkDZtV2Bk1kpKQhyApAUkL8JZQcb8IqpAzJyKa92Oo5Rx2sr/vrlMkBEsBKMoAKUjS+8KNHiKpbJJNjqY40a8Yqx94ClpdKUgJGjbXtBvBKSYFicFMCpshUdNQwN4XaFcudOlommygwUDoXBHltD+cEWh1pmOwALj4tpCc0q1QzH+hlGIAqyO2YAjkR/iJF1QCk6DiPI/XnCLPxApMwKSo5U5mDg5QQ5SdyNWgZj2PTUzAlJCwwKVj8SSLHqBYwhSbQfBDcrF/AFE+EE+LgHIuDyj3BCky1nYrJPoP0hFxTFwAhJlqWVyZXgSU27s+IuSzE2sNjDf2TR3tMoqGRWbOEi7JNk+rG/OGxhJbM5LoMUckKLJHmD8ovYp2WFXLyLWtAP5CH94I90WcKpUpAYM4vB2UbRXFVsnySvQi032V0stKkomzxm3zIcdPBHFL2Fk0hzpK5i7hJWR4X1IAAueJh/WYFVs2/ONaAi6EqvkJcZgAeZuel4mqPDJsHchhxL38hFzFKFEx1KAdIJB4Eb2ipUS0S6XNMUQk5dCQdRpw/eFVUkUcrieT6wlASqUhstiBd+RECv+qzA6VZ1qCSEhtANiWfj6Q54PSpMrvJgZIYh7MnmHJ4a6wPxyjQmZmzBKhd2LMbaiHt2IM0qsIVMUVLyiWRbOPEg8Le1LZiH0fq4KdSIlLZZJG3APw5ctDDf2gqwBlQoAAAA8xmBbrwjP62rKtRodrc9OrwDdI1K2NkutdKUpLZRtFulw6ZNNgcupLbbtxhTw0Fax4gjS/CGnGcHnS5oVLE6YixRMQVsRk2yAgELvqlmu4jyvi5T2z1Pk4x0U6nDCgZmPiKnHBiw+cVjQLUElmBWBzJZ4cp9WmelEx3UZaAuzOtLhR89YrYziqKaXLCUIXOyqnKKyQiWksAAkarI9IGMW5Uma5JRti/SnIoPZjByXUDMFqmJUdkk6cmaBFZNHd96ZeTxlJKSSklgQQ9xY7x5heELnKzE5Ev5mGYoT5VFAznBK2zV+w9SkSFqWoAd4rKTa1hY8IMTcfkJLKmDXUAmEaXThCUoQfAA4BPHUxT7QTRKYh7cY9bHiqKTPJyTUpNoeZ/aGSSwCju7N8TFY4rL4kesZHieOqTJVNe7shPHmeQ4btAaX26nMLn0jJQiYmxwwmRJXaa5ILgnQcLbnr6QxTK+cpJkfw8iwQFqUGI0Y638xGf4Ljkla27zIds4USOgAOY6WfYQ2YRJM4H7vKWZQLZ17/vyHGO9hoN0NfKlSPu82WlDs6kgELZtVMpzveAnauqkGWUhCGcMCGurnYgnbZ7RZm4EosElrsAPQwHr5VNJmPUKSUFCgoqUbkMQAkXdzbe1ngWbdiRWzjIAKCoEqbIbj01Hv1jmjkqqU5SCFpPtbMdHH6ROpqqeZqUBMpPglJ5Am5B1JJJ920T1E5SHZTKPP5PG1o72CsQSZJSArxAjfhDFS9vJqhlzZHAB3f1EKNalR8Sy/nEmE4QuclRSQG9ly2Y7j94VKCl2GpOJoFXSzKoI+71LjVT5Ur6FWw5i/K0W8CwjLMTTTsi5oJKZiS/hUHykm6ik7mM4oKxciYxzAAspO+t9d41oVNIqQSZxlrUElClEZ0KGhHEcRA1x1oK72c1+Cd3VvlSvJJVbKCwzO4CvxAk+sNHYukKVzlzR41ZRr+G5Hh2398JWB4rOlzZs2avvlqAlpUPyi75diT8Ia+zOJvMUlQupLvzG3vjlKKkka4vixixvE5dOnMoEjgkfQHUxxguOpnksmZLLOUTElJ6sY5rZCJ6TLVoWY8xA2hwCXRkKQWDFIAsBmLlt3JYkmHNuxKSYx4nWBCTcBgSSdAOMKp7USVEIyzQ7hK1S1AKNnZxcORfnE+JLE3NJJ9sMem8VqXsrLkzDPUQVFnUQxOW4fbW9gLxjv0bSQYpVp3vADtDTCcqVlZpK8+U6EgEDlZ3i1Nq9W47RDQ3frBA2Lc/EZ8yeAoqlOAcodjkISnWxsAYlk9rBLmzZiyFFUrK6lakM5HAOBB3EKILDt4kg5TwMZrj+AzM6lJLlJYasAT7R4AO7blucczgbjOImcrKPCjwgsNMoP8AyWdOHKA85TJIIcvcvr6RcrR3aRKB8aQL8X+DcIGLJz33+e1g/lAvoKPYYw5JIATLWOJAJ+I+caBhkmoTKEtGf+J4XBZgdspL+cIuGoQTcZlD8xcjyFodezHaVQV3YQAR7ObwjqNvdtEnwqbLVNpHdNh6ZcmYFzAJwJSEEEF3sBxJgdIkJQSKiXmXbVSklHEeEg8LQ7idMRO+8qTKWrK3hYkC+js/kxhW7V4rKWVTENmckhVn5DnDF40ISUn0ZPLKSqJZkKSZYSkJCUuQnUX3u5J5m8UKeryqA0OYB+pb9ID0WOyEjx94CdMod/h74I0VRTVCjkWoEBzmTbz1j0MbhX1POnyv7DCqsBAZw5cajVvQuSIF9owqZL4k3YbML++KlfVkuxcPo/X3PHYxFQysNSQ/ItDKAKtHhCKiTkUn2dCbaRYk/Z3JIH8RQ5Wt7oOYfV5EsEgvyEXO/mbBhwaFuJtmWqwSTNTZRB2JB+If4CLtP26q6MCRNachKWQ5VLtzKGzNzDnjAVdaVoBST0FvdAyeSSHDvqHAPk+ivrdoTKhtUNaO3NTUzUSwsSEF0tKDFiN1FzruGhRxKeorUFqUopJBKiSfCW3MS0FGpFRJGoUtLbE3GoN0kbg+/WGv7VeyaqWoE1v4c0uSOO/nGejLFfD6tSUi7AEs31x+BjtVWzFnJJe/HnFSsIUXToAw+tz9c4+B0B290cEno5rVrNzYQ3YNIyJlobVAPC5ub9YUqlD6HWNBXIIn5UOCgAE7aCOiqZjA3bTDCyZ4HBK/+Kvl/thg+zaml1Uoy1B1o4h/Ds0fY3MGUosoEGzW0gJhtcac56c92o2dIA/zGTx8lRyycWbFT9mAj2JPvSH6X+LQv4xVGnmqyBiAzWLHe8DKP7Q6spKFLSot7WUBSejW920Uqie8slRD7OFO/XSBh48Yuwnmk0MfZzEFzEkkkkLL+bHUwbxjE0GWRnysxB5jqYEdh6P+Cp91P7hBGvwncC8HJHRdAnA8RBWZkxfjYgDQAcfOL2KV4WAAo82P7wJrsOmqLABuLRbw3AFFszvApNGyaeySRM2sTFqnSQYL0uDhOsQ1shoMWR6iFntxPRJpVzFPbKGH4iSwHSGBJhL+11zSygNDOD+SVkRhz0ZtOxBEzMWZRLjTgx6jSB5nkEsTwiutDR3TSyosNYGVvQUJb2GcLBCfDqden0PeIaaSWqcUpJCcu+5gJTyhLAKil2FnGzQUp6tGqVMbakfq8TSx5uWkWxnjrbDFXQKlIKlT2SOJ+toVqbFpK5wQEqXr4jx4gH5tAjHcYXPUQScgNgd+Z/Tb3x12YlpFQkrLJCVHpsIZOLUG36Exy3NKJZxwl7Brvw5QawfFEpl90mWAFC6xqTz84DdoaxK2CS5HrEGC1mUgKDgH3R3hydbC8yK7GgzXLOwIbziaQolOUe04y9XiPHMVpkyk+LxkgsEl8p104bHlEWB1PeHNLIUQczGxcW04R6Kkjzx97PS0AIKwSpWgGzcYLzq+WlRF7WsFfIQhKwitWtSZNQJaQkLLJY+JiWOwvoOEHKHFZlPLTJASvIGKl3Uo6kk8yTAbZxiyJpSSBYF/IRxLWQRlLPwiaZSq148wPnEITCWhoXTh81OScVgkKTYKJWHfKSCACHHE6jjG0/aQkVuDInITmtLm2FwCPEege/SEfsJ2QNcGmTVISA+h00sCz/vGsTqgUaUU6ZfgYIQTobM29+LtxjHpbNSt0j8+1xkd0EpQnMA2YBTmwBJJUQb3DAanlANo3rtr2HpyErkJCVFTFCbpObccAPTpCrL+z1KDmmlAHAIUbf8AlMU0ao/hlmZTEDwhiH4w5zawpJUD7YSCOSbXhf7UhCZ+WWBlRYG92829Isy8zInqBKAQ6RZ+L8oL2C2GVzAtSk5kqVlLJChmzAWDa3ipPw5aFJSlL7gE6KYO/ntFupQe6VNlql5UsQCUhfthYISz59nBZn6RdmYgiYTOWClKpmc/2ZgTpyjTOwZRyCgFWZyVlPmnUtw2gniRzJQQWVmA0eKUnvJiws95LUtlAOQkAqV+D2TLyZfFyVyj2VVpJbcFv0bkRHM5M0zsXVoMs5eJ1HpDUkBXCMj+zzF1d4tDDK5PvjUaWoDO8AMZbNIl9OcTIlgRXRWpJttr9dYW+1vaRNKgbqUSAOAG/vEY2krZsIOTpDTOmwHry8ZtM+0iZm2YBm59YI9n+2HfKPeqZ9NhC/miOfjSSsbMvCE77T0lVNLGwmh/9qmhxkzQQ4LjqPlCb9oE0dykOR47Nv4VQ2O2IaoyCpUCbW4xElTaQQqKNL2V7v2+uUQSaNSvZSpWvsh9ASegAjXF2AcCaWjlc6J006050lBBHtBQYjqDEZplBra6R2ziKXM0e8F8DSFmYVcAB7/2ihUUEyWAVy1AEBQJDOCSHA3S4IfiCIv9mZQXOCAWzC/lc+6FZoycGhmCa5pkNfLAIAF+kSyKYsNoaazsikqzyphJH4FWfooFvI+sD/u2U5VAgjUGx98H4+PitheTk5vRxS1Bli6FLGwAfXlvDFgFAhNVKmrSRKmcNHI3PD9o6wWUFAuA3P4cx9Nsesao1KlnKtkk3GzcGOpLgvzaKCYNY7WiVPWJKncJGYKdtXBbfSBaMSWkMAGHSKmB0icrflt6anzMF/u/9J/+36Qrb2GRUPZOXVId8pIDkHQcBBSi+yKWliJpHEsM3ko+z1EUcMxw0qUgoExAsLsbcecEkfaGpJfuUl9HUbe6EvPjKf8AnyB7D+z/ANxClS7vqTcnqTcxSxOp7y82ZlD2AIGnPXyirK7dzZoIEpCQ5daiSB5bmF+txG5yZnJuvUk9RoOQYCM+a+jY4JXvQ5YdWIJZKlEj82a3RxHGKzlKlrGUEsfrQ3+MZVgnb6dImEzJaJqCWIdQUA+yi4fqPSNLwzHKSulPKWQpryz4ZifIG45pJEOg37J516MUxmnUFnORrZt/KwEEsCaZlStSglmDkAEDyit2pky5U9aJRUWLMXttv9fOWlpJjpVLSpZSBmCQTtd2GgMcu2Y2MkrBJImFJVkTvfUHhaKWGUC5i1yBMlqlSywVoVbgNtz+cdpq5igxRmALssFwBxJ+cDsdxQLOSQgJOilpsVP+FLbM7nl66zlRFiWLgESjMUpKfCQkukX0BJb0tF2YEhSSlwWYgjcQuSqQulPMX21gvVTipyNAT1f4+UcnYJdwAd3UpIbKTb9DzjXUrtGO003QjkfONX7J1InyklwVCx5HnzaMaoYnZ7Mrwg5XYnQcddOcYx2rxhc6coqJZyw4bN9cIfftQkFM2QgObLWW/wDECEyvw5VR4heaB4m/GB+L+4bjcX4unJFtWUePkjGVMVgSYJU6VAOFH5R8wkpYh1kOP3jigrSV5SzKLQvg2rKJeRFS4jl2Wx1ck3GZJ1H6PvEHb7GZcwpRLUbHMbM1iG6wNo5JCrwPxuWpU5kIUSBfKCSedhG+O3dCvKiqsH0pzKbbeCVHiqpJAYMCdm1sRzBtbkICrVlfaKxWeMVc6IGr0OUupEyYmYLhIUCFZiWUQ+YknNYeUc9rKZCci0H206DRL/XnFHCMYTJSUn2SL8/RIPvgNMnuu6lFIuAT6CClNUckkqRfrq/NqXUwBIH5b6vo97CJOyJ/9XLJdrv5gge8iBFVNc2gvgctUtBmOxUzAakA/r8ITlybDw41dLrs08rYsxHRJJ9Yp4xToUkBaT/Sr8Sf1HL4RYp68zZSVBwSBZzwBLH5QPqlzNFKufrfSGSdKzlG2LtViSqWzhRBOl3vr6RSqsWnKmIWpRWkKSU6WJNrAMbjrpDCrs8J5QxIzFQB1Ds7KHCC9d9mUyTLlzQQpk3T+RRAynmxcE/1QMJuS7ByQ46ooYNUMyScpN+UHEpUf8wnKWULZSVqKQEr7sApSoah3uRy0bi8ElYgU2UsAjYkA8t+EE5UdF62Q1qgXvaKiqkOkbM/o/6Qbl08orMol1kpAsoAKcWzMz7QPxPB2mqGiQVAW0c/vHj012e4pJ6RBh1QW1s8F5FOFEKUstskDTzJDmKU7uUkoCwFhanHwHAGKiKkCYMyiU9dIbC4sXJqW0LeKU5TNmIysyzvsS4LdIiFKtJStLpIIYh3HntBfH6kImBSCFOPa1NtoJdmKbvyCQWfQptbnF0Xas8mcak0HeyeCpqF95VoTMIAAJFy25I5Q9U2IU9OMrJSGNgALDpCzXYoilluCEtzaM3xntCqYTdwVFiDGO2ctdm2y6+nnnKyVAuGMIvabsyJalGUkBJJNue3IW9whFw3HZiFBiWSX3840XC+0aZyMs10k6FYbXcPqP0jla7MdMSJMwd+EKSxvcb2Oo3ETzpPgOvLyhgreyWWaJ6Fhadx19zRQxEjLbcG0Ng7BaA9JYdIb+w2KdzMKCWQq+tgYVaEOTpFoDKTxaOySUY2xmGDlJJBzHsYFTVFT+EJKEdN/U3gRJaXMSc4BCnASAS4+EcqpmCVEgMCRxc7/K8UxJYpZWpfN0joJ8VZmWS5ug3i+CUlQszT3iFEuQkhj6gt5cYoT+xKPDMppwcXyzN23SR8DHVPPXo7v845n1RcgWUkt6R1A2VcSn92oCxmAXA2I4/p8IHpC5irkl+Fh6RYmS86n/HBqikJbM4e2g02cj60gFBR6GvJKb+wjY+P46t/DLfr3aH/AFgZF/FZmeatXFVugsn3NFExjQo8Bj1S+UctHzQOzSxh1N3kxKNib9AHMMtXTZUuA44wEwFTTRzBENQGZJA4RNlm45I/hdggpYpfrI8GxRaElIsnz14+nwg9QTjMVlSc00jTKWHB20hQWcg1DOxf9oYcBmLQnOghzd3ZvMsIszf4R4Xt2WaHEp8tWYzFlQUk93kRkUD+FJHiCtRysXOkbbQVqFSg5cFme7ixD+VoRMIxankSlVE9CVTSCEhISSpxe40HE84vS6ioTTpnpAaYnOtmKkElRsk6pysOUZj1phyjYCT2PqVrm2ySkzlFJKic6SVEKypcK1Otw55x5UVQlqyCUhQQAl1EOcoAvGiYbXBMhAUpJWzlrs928tIWq/D6VUxSii5LnaOljvoFTrTE5Qlz1KmBa0m6zLSCRm5XZzxIcOY+xLG8yu+KA4UlShzTlf1IMXcCrEZMi5d3cbl4o4jKEyap0qSgl1DiXfSzDl74k4zfbPRTgr0UiES1S5q5hWpIJEtmAKjmIN2uq77vCri03xkpASVbAWHpDZ2krpMxITKIBDuWa+78OrQpGUUF1EnkbhuIIZxzAg+L7kwE1VRRZ7P4F94cEhV3cKfrGkmlFPT5JXhZOu/rxhU7CkmYopIIKeF7cYeJstwyt+AhidolzKpmdqxIheZQz6+0xbW4JBD+UJ+KTUlko/CAHtoAAHYXLAX+LxomO4SGUU+Ijhf3JDDzPGM5rZBCjaGqWqJ3HdnFDVGWp2sQQRfQ66Q2UOILnZOCEhKQXJa9y+pvrCgJJjROw2FqKcy0nKGYtr04xjeqOS3Y8YehpIB/L8IzepnBWa9y9o1elp/AeDMPoxkVbRlMxQcBlEMOvvhTm4dFWHHHJaZDhhKSVKBHAHfnFlc6/wAYhlPm8VgIsd1nPh0hEsjnJWWQxRxwaiTqlBYIIzKITZ9Q4cDm0SUtElP8PuyhWQqVYgOFBiAQGJDhhwgdTVKisAi3vDeUHJuKJppkorzFN/I218vh1j0WrdnkJ6LlRgvdo74nKgJzEqHubjygNLkrUrxSixPtZkFQJLDMgFxfa530vDxWzRUyjMy+CxSlTjMG1Y+nrACTXgLeWkODu6m9dT1eBfL0FSBCcHKz7QDHV4vTqE01POWoh8pykcTYcNzF2oXlGazqdyGgR2urT91KXsogPa7XY2jTujO5yogMSrERqS1jbrASMCnZakEyoSlQdISpSugH6sPOG7GOxUqajPSgomAP3ZLpXyST7KuGx5awB7Aj/wBSocZSgH/uQfgI0ikxBI8JY8bM3ueMooxwTiZThkgpUSQxBKWI0O4I2I0gqnEMtmc7bQ8docCRUh0kImnReoU2yuf9WvGE6VgCxMOckEWYa+sTtQlO8nRT9oY6x9k2A4f32fOHBNswYHpxg6MF7svMWC2iEhrcydB6vEGH0vd2S7ndyTfcXiyacqsmzavx5weXyY1UdicXiyu56OqGgNRPCfwJ8SzwSPmdPOGtVQZvgIyoFmGpGwHKPezNMgfwx+L2j+Y/oNoNT+y13ST6wzAvryfbB8mX24rpAKZTAMElYB0Dvb4wapZCQgAk2H1tF7DMDyl1XMG0yANoa2SmU1FHLCCpmhVxOdUL8KVHLb/EPK5SVJASPZYs5Pqd7fKKNYhCXGxY35/QjznJo9VJMRqbDSi53iCbR5iUgnl/Sdw/A8OkMddk2L9It4BhmYhZSydg7v1g8dyMyOMFZc7C4N3SStQYmHZFCFi4tvtFKhl7QwUcktD6rRBKXJ2A52BFjlAbYfWsJ2K9icyyWUFdHHrGtmUAOEddwMyTsH9TaOBMkwvsCArNMch+DCHWkoUoASkCLPa2pKE92ktmDqILFtAH2e9+AMc9mqgTZTF8yLEvrw90cFWrOa6XllqJ/KbxilROOdRIGpu8brjEgqlLSPymMNm07LUNwSHaFZukV+J7OEAK1b5RLmKEkJPmIrzUZPxD4+6PJ0xWX2XDan9HhMU2yuXQLqSASxYj6fnHcuuVMAzLDpUFBJFnGhiJVMSjMddXgbNQQY9G2jxZU26HVHaeZkCZmnEb+QId+cBjOCllTqAUdNulgwgPImKJFzqPiIJyJjH2Q1jroCHHxjUzGNNNMzJAcEc9Q0WMwUCNgLdYEUiVEh2A2Ag73TI0v9aRoSK6KsDwtfZg0c1fdzU5VpCgdlD4HUGIqhN+G8QIXflHGFShwQ09XJmygVS38Qe4CgUlj0Pq0OilLZK5YTMBSFFKkgliHH9Ts1ngDIUT+vwhimLV3csosoJALcBCMk+LLPHSaZJNmkoCsvdnhAipolzHIBfXnaDMhAd1HN1iCtxGXKUleZSjchCA5Ya5nsB1iGT+SWixPggPMlLypXkKczh31YP5GxgphlF3iszsFkjTRgD7x8IYMKTKqJSlICh3U51yZiWUgkEG3C59OURYoPu0ibMlgBaEJyP+ZSsoN7WCj6iCjid0wJZVWgdIKpSkkuA+9jGn4bPSuWlSS4aMiw2VNqKeetU9byvECsJvmdkkD2VWdnLPB3sb2jWJJlEOpJ9x/d4qxfV8STOrXI0hSwI87yFJeJrUXVYRJ/1gfmPviiiQU5NaooZxpoOKrJfnv5iBtZJBOUqc7/XCBoxVK5aFosCHtxAZvL5RSk4mSvKQb/V4hlFHqR/QlRUOebk/CLnpDfSS0jwhrbCBWDoSnMp+AJ6CO1gmYVIDg66atDsUaiS5nznX4HKeZlVDTh0x9oSELI1v9cd4N0mMJRLKlHwjUvpy5QQpxaGtF7+kehY4trCJW/aFLQ4QMxux2fbygBT9uJ815K8oTMsV6EJPtDzHh5QEsij2HHBOXoM4lX96srN81wP6R7PS1+pMW+yNZ/EOmVQILaOPjASSoLcFQD/XnFrCqhilSQQlNmI/Dudrv7hGwmnEbPHSoccQmDIo8AYwyump7xRbVRPvjTe2OLGXSqIIBV4R5/tGToQk3JMBk/AvGVWySXNSSLMegMVsZmqSlW4bzgzQ0cspYlWb81t+TafTwK7RYapEsn2nIAUASG/4mBjD7DZZVxZVpjnkpI4D10+UUZlPrFrAl5ULQbtcD4xxMVeLmeWU5ctj6fGCkkhIJ0GUXPl9DrFdCDsPdE0uiXPmJlI3NzsALOeg+UC2ohwg5B3s3I7xC56hYqyS+QHtHzLDyMHloY34frEs2WiWmXKl2SgAJHzPM6x5Uezfr8IyNtbClV0gPPR4jwe0VMhgrTSe8UEk5QPaPKPMVw/uhmzZpeymYjkYK0Dxb2D6dYduEE6/E8qQNoXvvTqATublosTqNaiFH2dzrEnkST0W+NBpWyaTMM1fiUrJ+VLuYbzRU9XITKSe5WgKT+IpUlWoLEKB5g8YUkYhkLSddHZovYWkma8yYpzrlOUf48oRBNP6j8m1sZBh8yi8cqYJudJ7xgWy7hi50GvKJ8TUqopysWBFwbezdoIUwSSlWcggixVa3VPPc8IGYlTSDUJVITMUnM8xIJUjfQPYPsPdD44pzdsUpwWiHH56kSBLShKEpICgkBAfi9rmFj/r6qdXeypQm3Ypcps2oLO/kYea+pFQkpSnKCXJIDOOAUCPdCL2rm9xlSllAjVICQ/NKQzw7Hj4yEZJ3GizV/arIKbU83PwUUgeoJPuhXn9v6hSiQZaQfwhLt6l4VsULqzWvwikRBuVEzVD5heJSUoTK7tiLllPqeflBenpJUxQWQpINwg78y34fjASb2UnSpx7wZTnIu72D25Xg1QqKDo5G/whLrnTHxnPhroNK0Ys22Ui3lE0iizJVuA12fXlFamWJhdSEgs+jepg7IZMkEWe4+VjDnpCk2nYNkSpmgynooj3GKuLAKSpEx9LMWL/ADHIxaqJSFIQVKCS2txd9oH1l9FFVva4xHnmq0ehijsXUoYlO4vEglqtlDl7DjufhB2jwDvcqsqiCcpIBdL6Hpzi9h2Bd2rMS+W428Q1cfLnE1Mo5JFCmmlLONR6xcNcrMH9m4aPO0s37vMTIlplnKzqWCq8wFYSlIbwsQMx3gX2gpJyJcuYFoyTEBaU6EPr74N45QFKcZl3thU55ElOYHVzzFrwmKQ1neCFLVd4koXdrj5xEZB6w2TszHFJUEsImnIFBrWNvo6QTmTHB8Oo0IsRwIgNhk0IXkZwvzZuXnF6bU8AALvYJ+AEPUk0IlGmLmLU6UKK5TB3Ckm7HW39JbygLlUpTKWQ4cfGDtSoKKmFydrwJqaJaUpUQ1yEq4tcg820jeb6A+OPZckySFAFWos3HSDuEqEsMLFRdR4gaAe8+cBaWmUti7MFLboUj5wWmUCwpnLWu1rwu7djOtB2fOOWykgjUAbHjEYXmFnfhuR5QNqZM5DAzDlIuNP8xPTTCkZiAwGvDz+UUQkmibJGpBSgp/Asj8wHp9GJ0ZZgVLWHSoMR9bg+9o97MzAunzK3Wt362b4RYo6cFZ46NCm+TKFGomd1eHLkzVS1apLggHxA6K6EfpBjDsQW2VVh0/WHLFezYnpSXyzEWB1cHY9DfzMDkdkz+JXoP3hE4v0NjNeylQyZK1uSUJ1sz+p0grOwKU+ZK1skBTFi5Zw/HpFZfZxaSybjb9xBBaVISkEkqAudgTr1POBgpXQU5Ra0V5SMqWmKzbs176vwi+iYcvhKggDQftAaQlS1HhDThNKUpOlmdxaKYycSeUbBXeFXsKBAF0DXqOLbiEHthUoMwpVqE32fhY7/AKRoHaOjQRnCAlbhynRQ4kcYyntjTlM/MRqB7usHBpsDIqQE+9MdB0YfEhz6xKaz+iV5hX6xTJeLUmrYAZRaGImf+GyduMXPfqCUIKkJzKUteQJzBwkfmWQPeAHJaFunXnSFJQUKB0JcW4HcGGebhkipSqY5CmzEgvmZrEG1tbXELGM1MtaO7Qlih8qncvqSdLRNkq7Q+MWtM8nYwAkjL4tAGcubPaHCTm7lGcMrKHHlGcYLXEVMosCcw1t1jTalTw59WIu3QDqZCciio2BcCBdFiGZaUIS5J4sAOvCJsenM44iAWFZgSoW58oizQ+x6WCX0GTF6GrRUED7wVOoyzKUtKbt3ZShKSFDV3LXvB+TjHfLSFJyz2CZgZgVpcEtzDQHwLHJgUEBRKXcsogWvxg3h2FGapUwqTJmpcpU2YF9cwLD0PGC5OdRSo5RUbbYOUtK6xRqJecJQAyiQAwZJLEZksGY6xT7Uy5k0GbYoSGADeyPygD2RptpB+gmSyZwqF55ivCANGFwwI36RRql+IAcfdBvE1/T0C5pP6ozygCTOTkBvY/4hsXQJRqW5wFxuSqTMUApYT7TagA6WAdho/KCEmeJqAQXtsQY6cdWdCX2oEY9NEqZLUkFTbC3lHVDMXUF1AJubA6xW7RLSlUsBL2LK/b5wKn1qgAlKiA7WN+Zgl/KAf9MbEUyJawpSyMpDBKcylE6AAa+cEKekRPE1AlkK/nplzE5VEJBQpSLkKGrh3gTg1XJRKVLWhWZTETEqBUCNCQrUcnHWI66SqSmXPppyjOQspSkS8gSFOVFytRUS9+RMal+gyb9B2jpJWV9komqOzgIUrL5tFDCD301KVTpmU58xdASJYBIWACQkDwgu1yRfWI5k7PSKIs6Tb2dmiShXPEgUxQ5ShyoIASQfEM6gGzMQxVwjk70jWndgLFJ5QskLUtLkAm1tjHVdWlMgX9ttN4H4kolWRUxCmPspvfyeIq6lIQASzc7ehv8AGDiqTQMndM0fBaQGjp1JvmQN9yTm98MNJTCW5FydTv0hf+zZeWhR3gHhWsoZtCeW7vxgnjGNiQnPkzuWF2D63PSFJU6Dc7QVCiOusWDOBIA+rbwBwTGVT1hK5apS+7UQkgjMkFnTmALPBkSQwgJJo5NM9XPd246xQxBAyFaRff6aJqutky5ikrmIQbAJUoB7cInRJD8R8jBRtPZwDwopKnBF9H+cEZk5Q0cPYdWc+e7cogpsKSqeuzBJB4Dy+t4uLpyykksgqDHmHY/XCMmm1QzkkB6+onJRmKXS5SoC7cC3BoR+1EgzMtiG4DjsOsaBVzVIJSD4hcpN/CCQW6EP0VC3hdcmdULBYgKsG4Q7x47J80tGarojmypSSevzYBuenxi/KwMsHUp/6ZZUPI5g/pG/YPg1OLlCTuSQIYZclAACZdtrCKGqJrMg7EziqXlKWKQxc3J6HS0VMWopySWClh9LkjyNx5Q84fQy0kry3Zo+nKC7ZQYmhT0ynNd2jNcFwooniaSoB3yq19Yeps4ZdRvAftLJWhJU6fP6f0ij2frFz0LSpsyG00IL8YbLqyeCTlRBjEpYVmN0fmF/Xh5xUEhwchF9oNIqcpY25G7xMcFSohUpkq1y7eXD4dImlsuguOgVhtFOQt0i54nTiesMCqxYsSpKXuB+sWcMwOoUpmbr9Xhno+xcr2pqlLVuHYP5Q7EmhWSS9gajn94g5UBKE26mIPuXiBJ125Q6LwdKUskWG0BMSwo/9sgHc7+sFKLlsyE0Z39qNCQmVPSCCl0kjgSMpcc3/wB0LPZXHck1phdK7X4+ZsI0zF8OVMpKhCySyCQOaQ9n5iMKnBlHi8LW1TCm6djb2pUkzElLP9e6F+VJJV4yR9e4fGLdJPc51Fy1n5bxZTPTOXlKXA4j6vBJVoy29kVLNK1JBCiNAEJ+BNyfKNAwXCZRQhQJcEM6rC938OUl7a7QDk4PLmoyImKS5AJDlx+VPLid+cF5VPMQnICCknKEtoAGAba/wgqXsG2ghjfZ6nm1UuZToWoJWDOQFfw1Nf2TYeJiWN79YL4xiSMzmUUqIy2vytq3lA2no5iUtoCxsTaK9bMCV+JaeYV8XFx1htpLSB9lU4akLzqIUpnCVJS7clkOoedoW8eMtbpIKDx28xqOt4OYtOBDJUz6FwWOgUFAkG7XF2J4CFSoqjNF3Cxy1axDPqNRyIEJYY0dliUUiZb3BVpwcnbWGQ0qKqSmUo5Sguk630LjcNCh2WpGlakOXGZn5sBcPDVh0rIXfqCP13hTi29HWl2cUGB/dJqJveZsqVBgGACupJd4YE4iEsTqxyjm1orYtMlKkKSpRD3BBuCLgwP7LkT1CauY4S4SkMQdiSflHPnYyKjxANR2fqVKOaUFlZWStiSrMQR4s2VIbUFNttob6eR92lSpecLISApnsRrfhF3EKooTZuW8Ly61TkqF/fHSlJ9oBKK6GRNYkgvYteIl1P8AD8exU7eohbq8Ry3AUOJAJbmWu3OANZjkyYcqXsb8D7tI212zUm+grjdaCpS06BJubEFuMZ7gVcZNQhZJ9ok8wWeGWrqlGUtKg3hNw8KkqnBUSHt9Wh+KqtCcvdH6JwCrQtCTxALQwiEn7OqcmnTmd+sOXdmDkJEdfhTrFemnsoGJcQ1TFOVtEOMtmI3brHiJpSxDW4jziXsdWhK0KcBK/DfYnQHz9xgR9pP8+PsD/lI/vHyime4kuLUzQMQpwDmZr+nuNou4K00uFOByI+UVMa/lS/7flEnY3+QPP5wuG3RbP+bHzC5jDKdoJoVAGj1gzT6RQ9EUv0mWYFzkuYvVnsmKuwjkdH9B+IYSO5msCVLQpPqD+sfmXF6dUucpKgxSbx+sPwR+ZvtA/wBdO/u+UDJI3k2DZS0sXN4jlTilyAdLfX1pEMn2kwRqdfT5wv2OTtB7CawsCSSSwZ7sVJHpD7RzWR3qkMHAJJ3US/hA5RmmD/zFf/H/APtMaZO/0av/AHPmqNbo5bDk2rkpdKlgeF0qsygeHT5wp4wqXnEmePCv+WsPqwLAnQsdDrA7FP5v1wjz7R/5Un++X8BGSbOAOOiUgKSkA8CLHza4LjXTkIE1M9yeJmK97QSr/wCeeogRL9tH98b6MH3AJMxCAyBpd+dybaQx/dSpLhJSerxVwTbzhmPsq6fKBjs6Qqrp0k5Zg9SWj5EhMsuhRffgfKLeLeyehihhuquogjE3QTlrUvU+e/lHqqVIuSH5RPT6DpFat09fnGNGJixjtcJS/C5s5P6NFnAJA7pKsozqudn4tAfGNB/b80wWGg+toRNlUI6LGNS2lkFkvsHhLrKFUrKssyhDNjHsHqn5QM7Sf6eX/d84qw/yS5V9h9+y7EyR3YTpqY0t4yr7JP8Auf2j4xqUMkIZ/9k="/>
          <p:cNvSpPr>
            <a:spLocks noChangeAspect="1" noChangeArrowheads="1"/>
          </p:cNvSpPr>
          <p:nvPr/>
        </p:nvSpPr>
        <p:spPr bwMode="auto">
          <a:xfrm>
            <a:off x="1570831"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Date Placeholder 3">
            <a:extLst>
              <a:ext uri="{FF2B5EF4-FFF2-40B4-BE49-F238E27FC236}">
                <a16:creationId xmlns:a16="http://schemas.microsoft.com/office/drawing/2014/main" id="{3EEC3A53-9551-3E4A-B33D-4C54CA8F699A}"/>
              </a:ext>
            </a:extLst>
          </p:cNvPr>
          <p:cNvSpPr>
            <a:spLocks noGrp="1"/>
          </p:cNvSpPr>
          <p:nvPr>
            <p:ph type="dt" sz="half" idx="10"/>
          </p:nvPr>
        </p:nvSpPr>
        <p:spPr/>
        <p:txBody>
          <a:bodyPr/>
          <a:lstStyle/>
          <a:p>
            <a:endParaRPr lang="en-IN" dirty="0"/>
          </a:p>
        </p:txBody>
      </p:sp>
      <p:pic>
        <p:nvPicPr>
          <p:cNvPr id="5" name="Picture 4">
            <a:extLst>
              <a:ext uri="{FF2B5EF4-FFF2-40B4-BE49-F238E27FC236}">
                <a16:creationId xmlns:a16="http://schemas.microsoft.com/office/drawing/2014/main" id="{1DC697A9-7734-8943-B12D-EE745524D8DA}"/>
              </a:ext>
            </a:extLst>
          </p:cNvPr>
          <p:cNvPicPr>
            <a:picLocks noChangeAspect="1"/>
          </p:cNvPicPr>
          <p:nvPr/>
        </p:nvPicPr>
        <p:blipFill>
          <a:blip r:embed="rId2"/>
          <a:stretch>
            <a:fillRect/>
          </a:stretch>
        </p:blipFill>
        <p:spPr>
          <a:xfrm>
            <a:off x="1995808" y="999471"/>
            <a:ext cx="8230009" cy="5702272"/>
          </a:xfrm>
          <a:prstGeom prst="rect">
            <a:avLst/>
          </a:prstGeom>
          <a:ln w="28575">
            <a:solidFill>
              <a:schemeClr val="tx1"/>
            </a:solidFill>
          </a:ln>
        </p:spPr>
      </p:pic>
    </p:spTree>
    <p:extLst>
      <p:ext uri="{BB962C8B-B14F-4D97-AF65-F5344CB8AC3E}">
        <p14:creationId xmlns:p14="http://schemas.microsoft.com/office/powerpoint/2010/main" val="2592492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5" y="260648"/>
            <a:ext cx="8425339" cy="1143000"/>
          </a:xfrm>
        </p:spPr>
        <p:txBody>
          <a:bodyPr>
            <a:noAutofit/>
          </a:bodyPr>
          <a:lstStyle/>
          <a:p>
            <a:r>
              <a:rPr lang="en-US" sz="3200" dirty="0">
                <a:solidFill>
                  <a:srgbClr val="A50021"/>
                </a:solidFill>
                <a:latin typeface="Times New Roman" pitchFamily="18" charset="0"/>
                <a:cs typeface="Times New Roman" pitchFamily="18" charset="0"/>
              </a:rPr>
              <a:t>Supervised Classification Technique</a:t>
            </a:r>
            <a:endParaRPr lang="en-IN" sz="32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883334" y="1592580"/>
            <a:ext cx="8630202" cy="4732020"/>
          </a:xfrm>
        </p:spPr>
        <p:txBody>
          <a:bodyPr>
            <a:normAutofit/>
          </a:bodyPr>
          <a:lstStyle/>
          <a:p>
            <a:pPr>
              <a:lnSpc>
                <a:spcPct val="90000"/>
              </a:lnSpc>
            </a:pPr>
            <a:r>
              <a:rPr lang="en-US" sz="2400" dirty="0"/>
              <a:t>Given a collection of records (</a:t>
            </a:r>
            <a:r>
              <a:rPr lang="en-US" sz="2400" i="1" dirty="0">
                <a:solidFill>
                  <a:srgbClr val="CC0000"/>
                </a:solidFill>
              </a:rPr>
              <a:t>training set </a:t>
            </a:r>
            <a:r>
              <a:rPr lang="en-US" sz="2400" dirty="0"/>
              <a:t>)</a:t>
            </a:r>
          </a:p>
          <a:p>
            <a:pPr lvl="8">
              <a:lnSpc>
                <a:spcPct val="90000"/>
              </a:lnSpc>
            </a:pPr>
            <a:endParaRPr lang="en-US" sz="1000" dirty="0"/>
          </a:p>
          <a:p>
            <a:pPr lvl="1">
              <a:lnSpc>
                <a:spcPct val="90000"/>
              </a:lnSpc>
            </a:pPr>
            <a:r>
              <a:rPr lang="en-US" sz="2000" dirty="0"/>
              <a:t>Each record contains a set of </a:t>
            </a:r>
            <a:r>
              <a:rPr lang="en-US" sz="2000" i="1" dirty="0">
                <a:solidFill>
                  <a:srgbClr val="CC0000"/>
                </a:solidFill>
              </a:rPr>
              <a:t>attributes</a:t>
            </a:r>
            <a:r>
              <a:rPr lang="en-US" sz="2000" dirty="0"/>
              <a:t>, one of the attributes is the </a:t>
            </a:r>
            <a:r>
              <a:rPr lang="en-US" sz="2000" i="1" dirty="0">
                <a:solidFill>
                  <a:srgbClr val="CC0000"/>
                </a:solidFill>
              </a:rPr>
              <a:t>class</a:t>
            </a:r>
            <a:r>
              <a:rPr lang="en-US" sz="2000" dirty="0"/>
              <a:t>.</a:t>
            </a:r>
          </a:p>
          <a:p>
            <a:pPr lvl="8">
              <a:lnSpc>
                <a:spcPct val="90000"/>
              </a:lnSpc>
            </a:pPr>
            <a:endParaRPr lang="en-US" sz="1000" dirty="0"/>
          </a:p>
          <a:p>
            <a:pPr>
              <a:lnSpc>
                <a:spcPct val="90000"/>
              </a:lnSpc>
            </a:pPr>
            <a:r>
              <a:rPr lang="en-US" sz="2400" dirty="0"/>
              <a:t>Find a </a:t>
            </a:r>
            <a:r>
              <a:rPr lang="en-US" sz="2400" i="1" dirty="0">
                <a:solidFill>
                  <a:srgbClr val="CC0000"/>
                </a:solidFill>
              </a:rPr>
              <a:t>model</a:t>
            </a:r>
            <a:r>
              <a:rPr lang="en-US" sz="2400" dirty="0"/>
              <a:t>  for class attribute as a function of the values of other attributes.</a:t>
            </a:r>
          </a:p>
          <a:p>
            <a:pPr lvl="8">
              <a:lnSpc>
                <a:spcPct val="90000"/>
              </a:lnSpc>
            </a:pPr>
            <a:endParaRPr lang="en-US" sz="1200" dirty="0"/>
          </a:p>
          <a:p>
            <a:pPr>
              <a:lnSpc>
                <a:spcPct val="90000"/>
              </a:lnSpc>
            </a:pPr>
            <a:r>
              <a:rPr lang="en-US" sz="2400" dirty="0"/>
              <a:t>Goal: </a:t>
            </a:r>
            <a:r>
              <a:rPr lang="en-US" sz="2400" dirty="0">
                <a:solidFill>
                  <a:srgbClr val="0B5ED7"/>
                </a:solidFill>
              </a:rPr>
              <a:t>Previously unseen records </a:t>
            </a:r>
            <a:r>
              <a:rPr lang="en-US" sz="2400" dirty="0"/>
              <a:t>should be assigned a class as accurately as possible.</a:t>
            </a:r>
          </a:p>
          <a:p>
            <a:pPr lvl="8">
              <a:lnSpc>
                <a:spcPct val="90000"/>
              </a:lnSpc>
            </a:pPr>
            <a:endParaRPr lang="en-US" sz="1200" dirty="0"/>
          </a:p>
          <a:p>
            <a:pPr lvl="2">
              <a:lnSpc>
                <a:spcPct val="90000"/>
              </a:lnSpc>
            </a:pPr>
            <a:r>
              <a:rPr lang="en-US" sz="1900" dirty="0"/>
              <a:t>Satisfy the property of “mutually exclusive and exhaustive”</a:t>
            </a:r>
          </a:p>
          <a:p>
            <a:pPr>
              <a:lnSpc>
                <a:spcPct val="90000"/>
              </a:lnSpc>
            </a:pPr>
            <a:endParaRPr lang="en-US" sz="2000" dirty="0"/>
          </a:p>
        </p:txBody>
      </p:sp>
      <p:sp>
        <p:nvSpPr>
          <p:cNvPr id="4" name="Date Placeholder 3">
            <a:extLst>
              <a:ext uri="{FF2B5EF4-FFF2-40B4-BE49-F238E27FC236}">
                <a16:creationId xmlns:a16="http://schemas.microsoft.com/office/drawing/2014/main" id="{DBE7C99E-6FC2-7A4F-BA20-6DCFB4004123}"/>
              </a:ext>
            </a:extLst>
          </p:cNvPr>
          <p:cNvSpPr>
            <a:spLocks noGrp="1"/>
          </p:cNvSpPr>
          <p:nvPr>
            <p:ph type="dt" sz="half" idx="10"/>
          </p:nvPr>
        </p:nvSpPr>
        <p:spPr/>
        <p:txBody>
          <a:bodyPr/>
          <a:lstStyle/>
          <a:p>
            <a:endParaRPr lang="en-IN" dirty="0"/>
          </a:p>
        </p:txBody>
      </p:sp>
    </p:spTree>
    <p:extLst>
      <p:ext uri="{BB962C8B-B14F-4D97-AF65-F5344CB8AC3E}">
        <p14:creationId xmlns:p14="http://schemas.microsoft.com/office/powerpoint/2010/main" val="41956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514" y="119607"/>
            <a:ext cx="8760279" cy="643467"/>
          </a:xfrm>
        </p:spPr>
        <p:txBody>
          <a:bodyPr>
            <a:noAutofit/>
          </a:bodyPr>
          <a:lstStyle/>
          <a:p>
            <a:r>
              <a:rPr lang="en-US" sz="4000" dirty="0">
                <a:solidFill>
                  <a:srgbClr val="A50021"/>
                </a:solidFill>
                <a:latin typeface="Times New Roman" pitchFamily="18" charset="0"/>
                <a:cs typeface="Times New Roman" pitchFamily="18" charset="0"/>
              </a:rPr>
              <a:t>Regression Analysis</a:t>
            </a:r>
            <a:endParaRPr lang="en-IN" sz="4000" dirty="0">
              <a:solidFill>
                <a:srgbClr val="A50021"/>
              </a:solidFill>
              <a:latin typeface="Times New Roman" pitchFamily="18" charset="0"/>
              <a:cs typeface="Times New Roman" pitchFamily="18" charset="0"/>
            </a:endParaRPr>
          </a:p>
        </p:txBody>
      </p:sp>
      <p:sp>
        <p:nvSpPr>
          <p:cNvPr id="5" name="Content Placeholder 4"/>
          <p:cNvSpPr>
            <a:spLocks noGrp="1"/>
          </p:cNvSpPr>
          <p:nvPr>
            <p:ph idx="1"/>
          </p:nvPr>
        </p:nvSpPr>
        <p:spPr>
          <a:xfrm>
            <a:off x="1676514" y="801418"/>
            <a:ext cx="8847665" cy="5594811"/>
          </a:xfrm>
        </p:spPr>
        <p:txBody>
          <a:bodyPr>
            <a:normAutofit/>
          </a:bodyPr>
          <a:lstStyle/>
          <a:p>
            <a:pPr algn="just"/>
            <a:r>
              <a:rPr lang="en-US" sz="2000" dirty="0">
                <a:latin typeface="Times New Roman" panose="02020603050405020304" pitchFamily="18" charset="0"/>
                <a:cs typeface="Times New Roman" panose="02020603050405020304" pitchFamily="18" charset="0"/>
              </a:rPr>
              <a:t>The regression analysis is a statistical method to deal with the formulation of mathematical model depicting relationship amongst variables, which can be used for the purpose of prediction of the values of dependent variable, given the values of independent variables.</a:t>
            </a:r>
          </a:p>
          <a:p>
            <a:pPr marL="0" indent="0" algn="just">
              <a:buNone/>
            </a:pPr>
            <a:endParaRPr lang="en-US" sz="8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Classification of Regression Analysis Models</a:t>
            </a:r>
          </a:p>
          <a:p>
            <a:pPr lvl="1" algn="just"/>
            <a:r>
              <a:rPr lang="en-US" sz="1600" dirty="0">
                <a:latin typeface="Times New Roman" panose="02020603050405020304" pitchFamily="18" charset="0"/>
                <a:cs typeface="Times New Roman" panose="02020603050405020304" pitchFamily="18" charset="0"/>
              </a:rPr>
              <a:t>Linear regression models</a:t>
            </a:r>
          </a:p>
          <a:p>
            <a:pPr marL="708660" lvl="1" indent="4763" algn="just">
              <a:buFont typeface="+mj-lt"/>
              <a:buAutoNum type="arabicPeriod"/>
            </a:pPr>
            <a:r>
              <a:rPr lang="en-US" sz="1600" dirty="0">
                <a:latin typeface="Times New Roman" panose="02020603050405020304" pitchFamily="18" charset="0"/>
                <a:cs typeface="Times New Roman" panose="02020603050405020304" pitchFamily="18" charset="0"/>
              </a:rPr>
              <a:t>   Simple linear regression</a:t>
            </a:r>
          </a:p>
          <a:p>
            <a:pPr marL="708660" lvl="1" indent="4763" algn="just">
              <a:buFont typeface="+mj-lt"/>
              <a:buAutoNum type="arabicPeriod"/>
            </a:pPr>
            <a:r>
              <a:rPr lang="en-US" sz="1600" dirty="0">
                <a:latin typeface="Times New Roman" panose="02020603050405020304" pitchFamily="18" charset="0"/>
                <a:cs typeface="Times New Roman" panose="02020603050405020304" pitchFamily="18" charset="0"/>
              </a:rPr>
              <a:t>   Multiple linear regression</a:t>
            </a:r>
          </a:p>
          <a:p>
            <a:pPr lvl="1" algn="just"/>
            <a:r>
              <a:rPr lang="en-US" sz="1600" dirty="0">
                <a:latin typeface="Times New Roman" panose="02020603050405020304" pitchFamily="18" charset="0"/>
                <a:cs typeface="Times New Roman" panose="02020603050405020304" pitchFamily="18" charset="0"/>
              </a:rPr>
              <a:t>Non-linear regression models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nvGraphicFramePr>
        <p:xfrm>
          <a:off x="2310983" y="4385496"/>
          <a:ext cx="7578725" cy="2010733"/>
        </p:xfrm>
        <a:graphic>
          <a:graphicData uri="http://schemas.openxmlformats.org/presentationml/2006/ole">
            <mc:AlternateContent xmlns:mc="http://schemas.openxmlformats.org/markup-compatibility/2006">
              <mc:Choice xmlns:v="urn:schemas-microsoft-com:vml" Requires="v">
                <p:oleObj name="Visio" r:id="rId2" imgW="7578630" imgH="2140968" progId="Visio.Drawing.11">
                  <p:embed/>
                </p:oleObj>
              </mc:Choice>
              <mc:Fallback>
                <p:oleObj name="Visio" r:id="rId2" imgW="7578630" imgH="2140968" progId="Visio.Drawing.11">
                  <p:embed/>
                  <p:pic>
                    <p:nvPicPr>
                      <p:cNvPr id="3" name="Object 2"/>
                      <p:cNvPicPr/>
                      <p:nvPr/>
                    </p:nvPicPr>
                    <p:blipFill>
                      <a:blip r:embed="rId3"/>
                      <a:stretch>
                        <a:fillRect/>
                      </a:stretch>
                    </p:blipFill>
                    <p:spPr>
                      <a:xfrm>
                        <a:off x="2310983" y="4385496"/>
                        <a:ext cx="7578725" cy="2010733"/>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57C6680E-2F4F-8781-4798-112C14F09ED0}"/>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419643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827" y="280248"/>
            <a:ext cx="8727622" cy="643467"/>
          </a:xfrm>
        </p:spPr>
        <p:txBody>
          <a:bodyPr>
            <a:noAutofit/>
          </a:bodyPr>
          <a:lstStyle/>
          <a:p>
            <a:r>
              <a:rPr lang="en-US" sz="3200" dirty="0">
                <a:solidFill>
                  <a:srgbClr val="A50021"/>
                </a:solidFill>
                <a:latin typeface="Times New Roman" pitchFamily="18" charset="0"/>
                <a:cs typeface="Times New Roman" pitchFamily="18" charset="0"/>
              </a:rPr>
              <a:t>Simple Linear Regression Model</a:t>
            </a:r>
            <a:endParaRPr lang="en-IN" sz="32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681806" y="1051246"/>
                <a:ext cx="8847665" cy="5505003"/>
              </a:xfrm>
            </p:spPr>
            <p:txBody>
              <a:bodyPr>
                <a:normAutofit/>
              </a:bodyPr>
              <a:lstStyle/>
              <a:p>
                <a:pPr marL="0" indent="0" algn="just">
                  <a:buNone/>
                </a:pPr>
                <a:r>
                  <a:rPr lang="en-US" sz="2000" b="1"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simple linear regression, we have only two variables:</a:t>
                </a:r>
              </a:p>
              <a:p>
                <a:pPr algn="just"/>
                <a:r>
                  <a:rPr lang="en-US" sz="1800" dirty="0">
                    <a:latin typeface="Times New Roman" panose="02020603050405020304" pitchFamily="18" charset="0"/>
                    <a:cs typeface="Times New Roman" panose="02020603050405020304" pitchFamily="18" charset="0"/>
                  </a:rPr>
                  <a:t>Dependent variable (also called </a:t>
                </a:r>
                <a:r>
                  <a:rPr lang="en-US" sz="1800" dirty="0">
                    <a:solidFill>
                      <a:srgbClr val="0B5ED7"/>
                    </a:solidFill>
                    <a:latin typeface="Times New Roman" panose="02020603050405020304" pitchFamily="18" charset="0"/>
                    <a:cs typeface="Times New Roman" panose="02020603050405020304" pitchFamily="18" charset="0"/>
                  </a:rPr>
                  <a:t>Response</a:t>
                </a:r>
                <a:r>
                  <a:rPr lang="en-US" sz="1800" dirty="0">
                    <a:latin typeface="Times New Roman" panose="02020603050405020304" pitchFamily="18" charset="0"/>
                    <a:cs typeface="Times New Roman" panose="02020603050405020304" pitchFamily="18" charset="0"/>
                  </a:rPr>
                  <a:t>), usually denoted as </a:t>
                </a:r>
                <a14:m>
                  <m:oMath xmlns:m="http://schemas.openxmlformats.org/officeDocument/2006/math">
                    <m:r>
                      <a:rPr lang="en-US" sz="1800" i="1" dirty="0">
                        <a:latin typeface="Cambria Math" panose="02040503050406030204" pitchFamily="18" charset="0"/>
                        <a:cs typeface="Times New Roman" panose="02020603050405020304" pitchFamily="18" charset="0"/>
                      </a:rPr>
                      <m:t>𝑌</m:t>
                    </m:r>
                  </m:oMath>
                </a14:m>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Independent variable (alternatively called </a:t>
                </a:r>
                <a:r>
                  <a:rPr lang="en-US" sz="1800" dirty="0">
                    <a:solidFill>
                      <a:srgbClr val="0B5ED7"/>
                    </a:solidFill>
                    <a:latin typeface="Times New Roman" panose="02020603050405020304" pitchFamily="18" charset="0"/>
                    <a:cs typeface="Times New Roman" panose="02020603050405020304" pitchFamily="18" charset="0"/>
                  </a:rPr>
                  <a:t>Regressor</a:t>
                </a:r>
                <a:r>
                  <a:rPr lang="en-US" sz="1800" dirty="0">
                    <a:latin typeface="Times New Roman" panose="02020603050405020304" pitchFamily="18" charset="0"/>
                    <a:cs typeface="Times New Roman" panose="02020603050405020304" pitchFamily="18" charset="0"/>
                  </a:rPr>
                  <a:t>), usually denoted as </a:t>
                </a:r>
                <a14:m>
                  <m:oMath xmlns:m="http://schemas.openxmlformats.org/officeDocument/2006/math">
                    <m:r>
                      <a:rPr lang="en-US" sz="1800" i="1" dirty="0">
                        <a:latin typeface="Cambria Math" panose="02040503050406030204" pitchFamily="18" charset="0"/>
                        <a:cs typeface="Times New Roman" panose="02020603050405020304" pitchFamily="18" charset="0"/>
                      </a:rPr>
                      <m:t>𝑥</m:t>
                    </m:r>
                  </m:oMath>
                </a14:m>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A reasonable form of a relationship between the Response </a:t>
                </a:r>
                <a14:m>
                  <m:oMath xmlns:m="http://schemas.openxmlformats.org/officeDocument/2006/math">
                    <m:r>
                      <a:rPr lang="en-US" sz="1800" i="1" dirty="0">
                        <a:latin typeface="Cambria Math" panose="02040503050406030204" pitchFamily="18" charset="0"/>
                        <a:cs typeface="Times New Roman" panose="02020603050405020304" pitchFamily="18" charset="0"/>
                      </a:rPr>
                      <m:t>𝑌</m:t>
                    </m:r>
                  </m:oMath>
                </a14:m>
                <a:r>
                  <a:rPr lang="en-US" sz="1800" dirty="0">
                    <a:latin typeface="Times New Roman" panose="02020603050405020304" pitchFamily="18" charset="0"/>
                    <a:cs typeface="Times New Roman" panose="02020603050405020304" pitchFamily="18" charset="0"/>
                  </a:rPr>
                  <a:t> and the Regressor </a:t>
                </a:r>
                <a14:m>
                  <m:oMath xmlns:m="http://schemas.openxmlformats.org/officeDocument/2006/math">
                    <m:r>
                      <a:rPr lang="en-US" sz="1800" i="1" dirty="0">
                        <a:latin typeface="Cambria Math" panose="02040503050406030204" pitchFamily="18" charset="0"/>
                        <a:cs typeface="Times New Roman" panose="02020603050405020304" pitchFamily="18" charset="0"/>
                      </a:rPr>
                      <m:t>𝑥</m:t>
                    </m:r>
                  </m:oMath>
                </a14:m>
                <a:r>
                  <a:rPr lang="en-US" sz="1800" dirty="0">
                    <a:latin typeface="Times New Roman" panose="02020603050405020304" pitchFamily="18" charset="0"/>
                    <a:cs typeface="Times New Roman" panose="02020603050405020304" pitchFamily="18" charset="0"/>
                  </a:rPr>
                  <a:t> is the linear relationship, that is in the form </a:t>
                </a:r>
                <a14:m>
                  <m:oMath xmlns:m="http://schemas.openxmlformats.org/officeDocument/2006/math">
                    <m:r>
                      <a:rPr lang="en-US" sz="1800" i="1">
                        <a:latin typeface="Cambria Math" panose="02040503050406030204" pitchFamily="18" charset="0"/>
                        <a:cs typeface="Times New Roman" panose="02020603050405020304" pitchFamily="18" charset="0"/>
                      </a:rPr>
                      <m:t>𝑌</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r>
                      <a:rPr lang="en-US" sz="1800" i="1">
                        <a:latin typeface="Cambria Math" panose="02040503050406030204" pitchFamily="18" charset="0"/>
                        <a:ea typeface="Cambria Math" panose="02040503050406030204" pitchFamily="18" charset="0"/>
                        <a:cs typeface="Times New Roman" panose="02020603050405020304" pitchFamily="18" charset="0"/>
                      </a:rPr>
                      <m:t>𝑥</m:t>
                    </m:r>
                  </m:oMath>
                </a14:m>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IN" sz="10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000" dirty="0">
                  <a:latin typeface="Times New Roman" panose="02020603050405020304" pitchFamily="18" charset="0"/>
                  <a:cs typeface="Times New Roman" panose="02020603050405020304" pitchFamily="18" charset="0"/>
                </a:endParaRPr>
              </a:p>
              <a:p>
                <a:pPr marL="0" indent="0" algn="just">
                  <a:buNone/>
                </a:pPr>
                <a:r>
                  <a:rPr lang="en-IN" sz="1800" b="1" dirty="0">
                    <a:solidFill>
                      <a:srgbClr val="0B5ED7"/>
                    </a:solidFill>
                    <a:latin typeface="Times New Roman" panose="02020603050405020304" pitchFamily="18" charset="0"/>
                    <a:cs typeface="Times New Roman" panose="02020603050405020304" pitchFamily="18" charset="0"/>
                  </a:rPr>
                  <a:t>Note: </a:t>
                </a:r>
              </a:p>
              <a:p>
                <a:pPr algn="just"/>
                <a:r>
                  <a:rPr lang="en-IN" sz="1800" dirty="0">
                    <a:solidFill>
                      <a:srgbClr val="0B5ED7"/>
                    </a:solidFill>
                    <a:latin typeface="Times New Roman" panose="02020603050405020304" pitchFamily="18" charset="0"/>
                    <a:cs typeface="Times New Roman" panose="02020603050405020304" pitchFamily="18" charset="0"/>
                  </a:rPr>
                  <a:t>There are infinite number of lines (and hence </a:t>
                </a:r>
                <a14:m>
                  <m:oMath xmlns:m="http://schemas.openxmlformats.org/officeDocument/2006/math">
                    <m:sSub>
                      <m:sSubPr>
                        <m:ctrlPr>
                          <a:rPr lang="en-IN" sz="1800" i="1">
                            <a:solidFill>
                              <a:srgbClr val="0B5ED7"/>
                            </a:solidFill>
                            <a:latin typeface="Cambria Math" panose="02040503050406030204" pitchFamily="18" charset="0"/>
                            <a:cs typeface="Times New Roman" panose="02020603050405020304" pitchFamily="18" charset="0"/>
                          </a:rPr>
                        </m:ctrlPr>
                      </m:sSubPr>
                      <m:e>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en-US" sz="1800" i="1">
                            <a:solidFill>
                              <a:srgbClr val="0B5ED7"/>
                            </a:solidFill>
                            <a:latin typeface="Cambria Math" panose="02040503050406030204" pitchFamily="18" charset="0"/>
                            <a:cs typeface="Times New Roman" panose="02020603050405020304" pitchFamily="18" charset="0"/>
                          </a:rPr>
                          <m:t>𝑠</m:t>
                        </m:r>
                      </m:sub>
                    </m:sSub>
                    <m:r>
                      <a:rPr lang="en-US" sz="1800" i="1">
                        <a:solidFill>
                          <a:srgbClr val="0B5ED7"/>
                        </a:solidFill>
                        <a:latin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cs typeface="Times New Roman" panose="02020603050405020304" pitchFamily="18" charset="0"/>
                      </a:rPr>
                      <m:t>𝑎𝑛𝑑</m:t>
                    </m:r>
                    <m:r>
                      <a:rPr lang="en-US" sz="1800" i="1">
                        <a:solidFill>
                          <a:srgbClr val="0B5ED7"/>
                        </a:solidFill>
                        <a:latin typeface="Cambria Math" panose="02040503050406030204" pitchFamily="18" charset="0"/>
                        <a:cs typeface="Times New Roman" panose="02020603050405020304" pitchFamily="18" charset="0"/>
                      </a:rPr>
                      <m:t> </m:t>
                    </m:r>
                    <m:sSub>
                      <m:sSubPr>
                        <m:ctrlPr>
                          <a:rPr lang="en-US" sz="1800" i="1">
                            <a:solidFill>
                              <a:srgbClr val="0B5ED7"/>
                            </a:solidFill>
                            <a:latin typeface="Cambria Math" panose="02040503050406030204" pitchFamily="18" charset="0"/>
                            <a:cs typeface="Times New Roman" panose="02020603050405020304" pitchFamily="18" charset="0"/>
                          </a:rPr>
                        </m:ctrlPr>
                      </m:sSubPr>
                      <m:e>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800" i="1">
                            <a:solidFill>
                              <a:srgbClr val="0B5ED7"/>
                            </a:solidFill>
                            <a:latin typeface="Cambria Math" panose="02040503050406030204" pitchFamily="18" charset="0"/>
                            <a:cs typeface="Times New Roman" panose="02020603050405020304" pitchFamily="18" charset="0"/>
                          </a:rPr>
                          <m:t>𝑠</m:t>
                        </m:r>
                      </m:sub>
                    </m:sSub>
                  </m:oMath>
                </a14:m>
                <a:r>
                  <a:rPr lang="en-IN" sz="1800" dirty="0">
                    <a:solidFill>
                      <a:srgbClr val="0B5ED7"/>
                    </a:solidFill>
                    <a:latin typeface="Times New Roman" panose="02020603050405020304" pitchFamily="18" charset="0"/>
                    <a:cs typeface="Times New Roman" panose="02020603050405020304" pitchFamily="18" charset="0"/>
                  </a:rPr>
                  <a:t>)</a:t>
                </a:r>
              </a:p>
              <a:p>
                <a:pPr lvl="8" algn="just"/>
                <a:endParaRPr lang="en-IN" sz="600" dirty="0">
                  <a:solidFill>
                    <a:srgbClr val="0B5ED7"/>
                  </a:solidFill>
                  <a:latin typeface="Times New Roman" panose="02020603050405020304" pitchFamily="18" charset="0"/>
                  <a:cs typeface="Times New Roman" panose="02020603050405020304" pitchFamily="18" charset="0"/>
                </a:endParaRPr>
              </a:p>
              <a:p>
                <a:pPr algn="just"/>
                <a:r>
                  <a:rPr lang="en-IN" sz="1800" dirty="0">
                    <a:solidFill>
                      <a:srgbClr val="0B5ED7"/>
                    </a:solidFill>
                    <a:latin typeface="Times New Roman" panose="02020603050405020304" pitchFamily="18" charset="0"/>
                    <a:cs typeface="Times New Roman" panose="02020603050405020304" pitchFamily="18" charset="0"/>
                  </a:rPr>
                  <a:t>The concept of regression analysis deal with finding the best relationship between </a:t>
                </a:r>
                <a14:m>
                  <m:oMath xmlns:m="http://schemas.openxmlformats.org/officeDocument/2006/math">
                    <m:r>
                      <a:rPr lang="en-IN" sz="1800" i="1" dirty="0">
                        <a:solidFill>
                          <a:srgbClr val="0B5ED7"/>
                        </a:solidFill>
                        <a:latin typeface="Cambria Math" panose="02040503050406030204" pitchFamily="18" charset="0"/>
                        <a:cs typeface="Times New Roman" panose="02020603050405020304" pitchFamily="18" charset="0"/>
                      </a:rPr>
                      <m:t>𝑌</m:t>
                    </m:r>
                  </m:oMath>
                </a14:m>
                <a:r>
                  <a:rPr lang="en-IN" sz="18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sz="1800" i="1" dirty="0">
                        <a:solidFill>
                          <a:srgbClr val="0B5ED7"/>
                        </a:solidFill>
                        <a:latin typeface="Cambria Math" panose="02040503050406030204" pitchFamily="18" charset="0"/>
                        <a:cs typeface="Times New Roman" panose="02020603050405020304" pitchFamily="18" charset="0"/>
                      </a:rPr>
                      <m:t>𝑥</m:t>
                    </m:r>
                  </m:oMath>
                </a14:m>
                <a:r>
                  <a:rPr lang="en-IN" sz="1800" dirty="0">
                    <a:solidFill>
                      <a:srgbClr val="0B5ED7"/>
                    </a:solidFill>
                    <a:latin typeface="Times New Roman" panose="02020603050405020304" pitchFamily="18" charset="0"/>
                    <a:cs typeface="Times New Roman" panose="02020603050405020304" pitchFamily="18" charset="0"/>
                  </a:rPr>
                  <a:t> (and hence best fitted values of </a:t>
                </a:r>
                <a14:m>
                  <m:oMath xmlns:m="http://schemas.openxmlformats.org/officeDocument/2006/math">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𝑎𝑛𝑑</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1800" dirty="0">
                    <a:solidFill>
                      <a:srgbClr val="0B5ED7"/>
                    </a:solidFill>
                    <a:latin typeface="Times New Roman" panose="02020603050405020304" pitchFamily="18" charset="0"/>
                    <a:cs typeface="Times New Roman" panose="02020603050405020304" pitchFamily="18" charset="0"/>
                  </a:rPr>
                  <a:t>) quantifying the strength of that relationship.</a:t>
                </a:r>
              </a:p>
              <a:p>
                <a:pPr marL="862013" indent="-285750" algn="just"/>
                <a:endParaRPr lang="en-IN" sz="1800" dirty="0">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681806" y="1051246"/>
                <a:ext cx="8847665" cy="5505003"/>
              </a:xfrm>
              <a:blipFill>
                <a:blip r:embed="rId3"/>
                <a:stretch>
                  <a:fillRect l="-574" t="-461" r="-574"/>
                </a:stretch>
              </a:blipFill>
            </p:spPr>
            <p:txBody>
              <a:bodyPr/>
              <a:lstStyle/>
              <a:p>
                <a:r>
                  <a:rPr lang="en-US">
                    <a:noFill/>
                  </a:rPr>
                  <a:t> </a:t>
                </a:r>
              </a:p>
            </p:txBody>
          </p:sp>
        </mc:Fallback>
      </mc:AlternateContent>
      <p:graphicFrame>
        <p:nvGraphicFramePr>
          <p:cNvPr id="3" name="Object 2"/>
          <p:cNvGraphicFramePr>
            <a:graphicFrameLocks noChangeAspect="1"/>
          </p:cNvGraphicFramePr>
          <p:nvPr/>
        </p:nvGraphicFramePr>
        <p:xfrm>
          <a:off x="4732927" y="3039293"/>
          <a:ext cx="3194981" cy="1804557"/>
        </p:xfrm>
        <a:graphic>
          <a:graphicData uri="http://schemas.openxmlformats.org/presentationml/2006/ole">
            <mc:AlternateContent xmlns:mc="http://schemas.openxmlformats.org/markup-compatibility/2006">
              <mc:Choice xmlns:v="urn:schemas-microsoft-com:vml" Requires="v">
                <p:oleObj name="Visio" r:id="rId4" imgW="4123980" imgH="2575794" progId="Visio.Drawing.11">
                  <p:embed/>
                </p:oleObj>
              </mc:Choice>
              <mc:Fallback>
                <p:oleObj name="Visio" r:id="rId4" imgW="4123980" imgH="2575794" progId="Visio.Drawing.11">
                  <p:embed/>
                  <p:pic>
                    <p:nvPicPr>
                      <p:cNvPr id="3" name="Object 2"/>
                      <p:cNvPicPr/>
                      <p:nvPr/>
                    </p:nvPicPr>
                    <p:blipFill>
                      <a:blip r:embed="rId5"/>
                      <a:stretch>
                        <a:fillRect/>
                      </a:stretch>
                    </p:blipFill>
                    <p:spPr>
                      <a:xfrm>
                        <a:off x="4732927" y="3039293"/>
                        <a:ext cx="3194981" cy="1804557"/>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E29B99FA-9FE4-4E05-7043-9C4D84E8BAC2}"/>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3436758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964" y="144782"/>
            <a:ext cx="8564336" cy="643467"/>
          </a:xfrm>
        </p:spPr>
        <p:txBody>
          <a:bodyPr>
            <a:noAutofit/>
          </a:bodyPr>
          <a:lstStyle/>
          <a:p>
            <a:r>
              <a:rPr lang="en-US" sz="3200" dirty="0">
                <a:solidFill>
                  <a:srgbClr val="A50021"/>
                </a:solidFill>
                <a:latin typeface="Times New Roman" pitchFamily="18" charset="0"/>
                <a:cs typeface="Times New Roman" pitchFamily="18" charset="0"/>
              </a:rPr>
              <a:t>Regression Analysis</a:t>
            </a:r>
            <a:endParaRPr lang="en-IN" sz="32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560112" y="1314450"/>
                <a:ext cx="9216633" cy="5407032"/>
              </a:xfrm>
            </p:spPr>
            <p:txBody>
              <a:bodyPr>
                <a:normAutofit fontScale="92500" lnSpcReduction="10000"/>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Given the set </a:t>
                </a:r>
                <a14:m>
                  <m:oMath xmlns:m="http://schemas.openxmlformats.org/officeDocument/2006/math">
                    <m:d>
                      <m:dPr>
                        <m:begChr m:val="["/>
                        <m:endChr m:val="]"/>
                        <m:ctrlPr>
                          <a:rPr lang="en-US" sz="1800" i="1">
                            <a:latin typeface="Cambria Math" panose="02040503050406030204" pitchFamily="18" charset="0"/>
                            <a:cs typeface="Times New Roman" panose="02020603050405020304" pitchFamily="18" charset="0"/>
                          </a:rPr>
                        </m:ctrlPr>
                      </m:dPr>
                      <m:e>
                        <m:d>
                          <m:dPr>
                            <m:ctrlPr>
                              <a:rPr lang="en-US" sz="1800" i="1">
                                <a:latin typeface="Cambria Math" panose="02040503050406030204" pitchFamily="18" charset="0"/>
                                <a:cs typeface="Times New Roman" panose="02020603050405020304" pitchFamily="18" charset="0"/>
                              </a:rPr>
                            </m:ctrlPr>
                          </m:dPr>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r>
                              <a:rPr lang="en-US" sz="1800" i="1">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d>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=1,2,……,</m:t>
                        </m:r>
                        <m:r>
                          <a:rPr lang="en-US" sz="1800" i="1">
                            <a:latin typeface="Cambria Math" panose="02040503050406030204" pitchFamily="18" charset="0"/>
                            <a:cs typeface="Times New Roman" panose="02020603050405020304" pitchFamily="18" charset="0"/>
                          </a:rPr>
                          <m:t>𝑛</m:t>
                        </m:r>
                      </m:e>
                    </m:d>
                  </m:oMath>
                </a14:m>
                <a:r>
                  <a:rPr lang="en-US" sz="1800" dirty="0">
                    <a:latin typeface="Times New Roman" panose="02020603050405020304" pitchFamily="18" charset="0"/>
                    <a:cs typeface="Times New Roman" panose="02020603050405020304" pitchFamily="18" charset="0"/>
                  </a:rPr>
                  <a:t> of data involving </a:t>
                </a:r>
                <a14:m>
                  <m:oMath xmlns:m="http://schemas.openxmlformats.org/officeDocument/2006/math">
                    <m:r>
                      <a:rPr lang="en-US" sz="1800" i="1">
                        <a:latin typeface="Cambria Math" panose="02040503050406030204" pitchFamily="18" charset="0"/>
                        <a:cs typeface="Times New Roman" panose="02020603050405020304" pitchFamily="18" charset="0"/>
                      </a:rPr>
                      <m:t>𝑛</m:t>
                    </m:r>
                  </m:oMath>
                </a14:m>
                <a:r>
                  <a:rPr lang="en-US" sz="1800" dirty="0">
                    <a:latin typeface="Times New Roman" panose="02020603050405020304" pitchFamily="18" charset="0"/>
                    <a:cs typeface="Times New Roman" panose="02020603050405020304" pitchFamily="18" charset="0"/>
                  </a:rPr>
                  <a:t> pairs of </a:t>
                </a:r>
                <a14:m>
                  <m:oMath xmlns:m="http://schemas.openxmlformats.org/officeDocument/2006/math">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𝑥</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𝑦</m:t>
                    </m:r>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values, our objective is to find “true” or population regression line such that </a:t>
                </a:r>
                <a14:m>
                  <m:oMath xmlns:m="http://schemas.openxmlformats.org/officeDocument/2006/math">
                    <m:r>
                      <a:rPr lang="en-US" sz="1800" i="1">
                        <a:latin typeface="Cambria Math" panose="02040503050406030204" pitchFamily="18" charset="0"/>
                        <a:cs typeface="Times New Roman" panose="02020603050405020304" pitchFamily="18" charset="0"/>
                      </a:rPr>
                      <m:t>𝑌</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r>
                      <a:rPr lang="en-US" sz="1800" i="1">
                        <a:latin typeface="Cambria Math" panose="02040503050406030204" pitchFamily="18" charset="0"/>
                        <a:ea typeface="Cambria Math" panose="02040503050406030204" pitchFamily="18" charset="0"/>
                        <a:cs typeface="Times New Roman" panose="02020603050405020304" pitchFamily="18" charset="0"/>
                      </a:rPr>
                      <m:t>𝑥</m:t>
                    </m:r>
                    <m:r>
                      <a:rPr lang="en-US" sz="18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1800" i="1" dirty="0">
                  <a:latin typeface="Times New Roman" panose="02020603050405020304" pitchFamily="18" charset="0"/>
                  <a:cs typeface="Times New Roman" panose="02020603050405020304" pitchFamily="18" charset="0"/>
                </a:endParaRPr>
              </a:p>
              <a:p>
                <a:pPr marL="0" indent="0" algn="just">
                  <a:buNone/>
                </a:pPr>
                <a:endParaRPr lang="en-US" sz="1100" i="1" dirty="0">
                  <a:latin typeface="Cambria Math" panose="020405030504060302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Here,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is a random variable with </a:t>
                </a:r>
                <a14:m>
                  <m:oMath xmlns:m="http://schemas.openxmlformats.org/officeDocument/2006/math">
                    <m:r>
                      <a:rPr lang="en-US" sz="1800" i="1">
                        <a:latin typeface="Cambria Math" panose="02040503050406030204" pitchFamily="18" charset="0"/>
                        <a:cs typeface="Times New Roman" panose="02020603050405020304" pitchFamily="18" charset="0"/>
                      </a:rPr>
                      <m:t>𝐸</m:t>
                    </m:r>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ea typeface="Cambria Math" panose="02040503050406030204" pitchFamily="18" charset="0"/>
                            <a:cs typeface="Times New Roman" panose="02020603050405020304" pitchFamily="18" charset="0"/>
                          </a:rPr>
                          <m:t>∈</m:t>
                        </m:r>
                      </m:e>
                    </m:d>
                    <m:r>
                      <a:rPr lang="en-US" sz="1800" i="1">
                        <a:latin typeface="Cambria Math" panose="02040503050406030204" pitchFamily="18" charset="0"/>
                        <a:cs typeface="Times New Roman" panose="02020603050405020304" pitchFamily="18" charset="0"/>
                      </a:rPr>
                      <m:t>=0</m:t>
                    </m:r>
                  </m:oMath>
                </a14:m>
                <a:r>
                  <a:rPr lang="en-US" sz="1800" dirty="0">
                    <a:latin typeface="Times New Roman" panose="02020603050405020304" pitchFamily="18" charset="0"/>
                    <a:cs typeface="Times New Roman" panose="02020603050405020304" pitchFamily="18" charset="0"/>
                  </a:rPr>
                  <a:t> and </a:t>
                </a:r>
                <a14:m>
                  <m:oMath xmlns:m="http://schemas.openxmlformats.org/officeDocument/2006/math">
                    <m:r>
                      <a:rPr lang="en-US" sz="1800" i="1">
                        <a:latin typeface="Cambria Math" panose="02040503050406030204" pitchFamily="18" charset="0"/>
                        <a:cs typeface="Times New Roman" panose="02020603050405020304" pitchFamily="18" charset="0"/>
                      </a:rPr>
                      <m:t>𝑣𝑎𝑟</m:t>
                    </m:r>
                    <m:d>
                      <m:dPr>
                        <m:ctrlPr>
                          <a:rPr lang="en-US" sz="1800" i="1">
                            <a:latin typeface="Cambria Math" panose="02040503050406030204" pitchFamily="18" charset="0"/>
                            <a:cs typeface="Times New Roman" panose="02020603050405020304" pitchFamily="18" charset="0"/>
                          </a:rPr>
                        </m:ctrlPr>
                      </m:dPr>
                      <m:e>
                        <m:r>
                          <a:rPr lang="en-US" sz="1800" i="1">
                            <a:latin typeface="Cambria Math" panose="02040503050406030204" pitchFamily="18" charset="0"/>
                            <a:ea typeface="Cambria Math" panose="02040503050406030204" pitchFamily="18" charset="0"/>
                            <a:cs typeface="Times New Roman" panose="02020603050405020304" pitchFamily="18" charset="0"/>
                          </a:rPr>
                          <m:t>∈</m:t>
                        </m:r>
                      </m:e>
                    </m:d>
                    <m:r>
                      <a:rPr lang="en-US" sz="1800" i="1">
                        <a:latin typeface="Cambria Math" panose="02040503050406030204" pitchFamily="18" charset="0"/>
                        <a:cs typeface="Times New Roman" panose="02020603050405020304" pitchFamily="18" charset="0"/>
                      </a:rPr>
                      <m:t>=</m:t>
                    </m:r>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The quantity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1800" i="1">
                            <a:latin typeface="Cambria Math" panose="02040503050406030204" pitchFamily="18" charset="0"/>
                            <a:cs typeface="Times New Roman" panose="02020603050405020304" pitchFamily="18" charset="0"/>
                          </a:rPr>
                          <m:t>2</m:t>
                        </m:r>
                      </m:sup>
                    </m:sSup>
                  </m:oMath>
                </a14:m>
                <a:r>
                  <a:rPr lang="en-US" sz="1800" dirty="0">
                    <a:latin typeface="Times New Roman" panose="02020603050405020304" pitchFamily="18" charset="0"/>
                    <a:cs typeface="Times New Roman" panose="02020603050405020304" pitchFamily="18" charset="0"/>
                  </a:rPr>
                  <a:t> is often called the </a:t>
                </a:r>
                <a:r>
                  <a:rPr lang="en-US" sz="1800" b="1" dirty="0">
                    <a:solidFill>
                      <a:srgbClr val="A50021"/>
                    </a:solidFill>
                    <a:latin typeface="Times New Roman" panose="02020603050405020304" pitchFamily="18" charset="0"/>
                    <a:cs typeface="Times New Roman" panose="02020603050405020304" pitchFamily="18" charset="0"/>
                  </a:rPr>
                  <a:t>error variance</a:t>
                </a:r>
                <a:r>
                  <a:rPr lang="en-US" sz="1800" dirty="0">
                    <a:latin typeface="Times New Roman" panose="02020603050405020304" pitchFamily="18" charset="0"/>
                    <a:cs typeface="Times New Roman" panose="02020603050405020304" pitchFamily="18" charset="0"/>
                  </a:rPr>
                  <a:t>.</a:t>
                </a:r>
              </a:p>
              <a:p>
                <a:pPr marL="0" indent="0" algn="just">
                  <a:buNone/>
                </a:pPr>
                <a:r>
                  <a:rPr lang="en-US" sz="1900" b="1" dirty="0">
                    <a:solidFill>
                      <a:srgbClr val="0B5ED7"/>
                    </a:solidFill>
                    <a:latin typeface="Times New Roman" pitchFamily="18" charset="0"/>
                    <a:cs typeface="Times New Roman" panose="02020603050405020304" pitchFamily="18" charset="0"/>
                  </a:rPr>
                  <a:t>Note: </a:t>
                </a:r>
              </a:p>
              <a:p>
                <a:pPr algn="just"/>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𝐸</m:t>
                    </m:r>
                    <m:d>
                      <m:dPr>
                        <m:ctrlPr>
                          <a:rPr lang="en-US" sz="1900" i="1">
                            <a:solidFill>
                              <a:srgbClr val="0B5ED7"/>
                            </a:solidFill>
                            <a:latin typeface="Cambria Math" panose="02040503050406030204" pitchFamily="18" charset="0"/>
                            <a:cs typeface="Times New Roman" panose="02020603050405020304" pitchFamily="18" charset="0"/>
                          </a:rPr>
                        </m:ctrlPr>
                      </m:dPr>
                      <m:e>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e>
                    </m:d>
                    <m:r>
                      <a:rPr lang="en-US" sz="1900" i="1">
                        <a:solidFill>
                          <a:srgbClr val="0B5ED7"/>
                        </a:solidFill>
                        <a:latin typeface="Cambria Math" panose="02040503050406030204" pitchFamily="18" charset="0"/>
                        <a:cs typeface="Times New Roman" panose="02020603050405020304" pitchFamily="18" charset="0"/>
                      </a:rPr>
                      <m:t>=0</m:t>
                    </m:r>
                  </m:oMath>
                </a14:m>
                <a:r>
                  <a:rPr lang="en-US" sz="1900" dirty="0">
                    <a:solidFill>
                      <a:srgbClr val="0B5ED7"/>
                    </a:solidFill>
                    <a:latin typeface="Times New Roman" panose="02020603050405020304" pitchFamily="18" charset="0"/>
                    <a:cs typeface="Times New Roman" panose="02020603050405020304" pitchFamily="18" charset="0"/>
                  </a:rPr>
                  <a:t> implies that at a specific </a:t>
                </a:r>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𝑥</m:t>
                    </m:r>
                  </m:oMath>
                </a14:m>
                <a:r>
                  <a:rPr lang="en-US" sz="1900" dirty="0">
                    <a:solidFill>
                      <a:srgbClr val="0B5ED7"/>
                    </a:solidFill>
                    <a:latin typeface="Times New Roman" panose="02020603050405020304" pitchFamily="18" charset="0"/>
                    <a:cs typeface="Times New Roman" panose="02020603050405020304" pitchFamily="18" charset="0"/>
                  </a:rPr>
                  <a:t>, the </a:t>
                </a:r>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𝑦</m:t>
                    </m:r>
                  </m:oMath>
                </a14:m>
                <a:r>
                  <a:rPr lang="en-US" sz="1900" dirty="0">
                    <a:solidFill>
                      <a:srgbClr val="0B5ED7"/>
                    </a:solidFill>
                    <a:latin typeface="Times New Roman" panose="02020603050405020304" pitchFamily="18" charset="0"/>
                    <a:cs typeface="Times New Roman" panose="02020603050405020304" pitchFamily="18" charset="0"/>
                  </a:rPr>
                  <a:t> values are distributed around the “true” regression line </a:t>
                </a:r>
                <a14:m>
                  <m:oMath xmlns:m="http://schemas.openxmlformats.org/officeDocument/2006/math">
                    <m:r>
                      <a:rPr lang="en-US" sz="1900" i="1">
                        <a:solidFill>
                          <a:srgbClr val="0B5ED7"/>
                        </a:solidFill>
                        <a:latin typeface="Cambria Math" panose="02040503050406030204" pitchFamily="18" charset="0"/>
                        <a:cs typeface="Times New Roman" panose="02020603050405020304" pitchFamily="18" charset="0"/>
                      </a:rPr>
                      <m:t>𝑌</m:t>
                    </m:r>
                    <m:r>
                      <a:rPr lang="en-US" sz="1900" i="1">
                        <a:solidFill>
                          <a:srgbClr val="0B5ED7"/>
                        </a:solidFill>
                        <a:latin typeface="Cambria Math" panose="02040503050406030204" pitchFamily="18" charset="0"/>
                        <a:cs typeface="Times New Roman" panose="02020603050405020304" pitchFamily="18" charset="0"/>
                      </a:rPr>
                      <m:t>=</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𝑥</m:t>
                    </m:r>
                  </m:oMath>
                </a14:m>
                <a:r>
                  <a:rPr lang="en-US" sz="1900" dirty="0">
                    <a:solidFill>
                      <a:srgbClr val="0B5ED7"/>
                    </a:solidFill>
                    <a:latin typeface="Times New Roman" panose="02020603050405020304" pitchFamily="18" charset="0"/>
                    <a:cs typeface="Times New Roman" panose="02020603050405020304" pitchFamily="18" charset="0"/>
                  </a:rPr>
                  <a:t> (i.e., the positive and negative errors around the true line is reasonable).</a:t>
                </a:r>
              </a:p>
              <a:p>
                <a:pPr algn="just">
                  <a:lnSpc>
                    <a:spcPct val="150000"/>
                  </a:lnSpc>
                </a:pPr>
                <a14:m>
                  <m:oMath xmlns:m="http://schemas.openxmlformats.org/officeDocument/2006/math">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90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and</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900" dirty="0">
                    <a:solidFill>
                      <a:srgbClr val="0B5ED7"/>
                    </a:solidFill>
                    <a:latin typeface="Times New Roman" panose="02020603050405020304" pitchFamily="18" charset="0"/>
                    <a:cs typeface="Times New Roman" panose="02020603050405020304" pitchFamily="18" charset="0"/>
                  </a:rPr>
                  <a:t> are called </a:t>
                </a:r>
                <a:r>
                  <a:rPr lang="en-US" sz="1900" b="1" dirty="0">
                    <a:solidFill>
                      <a:srgbClr val="A50021"/>
                    </a:solidFill>
                    <a:latin typeface="Times New Roman" panose="02020603050405020304" pitchFamily="18" charset="0"/>
                    <a:cs typeface="Times New Roman" panose="02020603050405020304" pitchFamily="18" charset="0"/>
                  </a:rPr>
                  <a:t>regression coefficients</a:t>
                </a:r>
                <a:r>
                  <a:rPr lang="en-US" sz="1900" dirty="0">
                    <a:solidFill>
                      <a:srgbClr val="0B5ED7"/>
                    </a:solidFill>
                    <a:latin typeface="Times New Roman" panose="02020603050405020304" pitchFamily="18" charset="0"/>
                    <a:cs typeface="Times New Roman" panose="02020603050405020304" pitchFamily="18" charset="0"/>
                  </a:rPr>
                  <a:t>.</a:t>
                </a:r>
              </a:p>
              <a:p>
                <a:pPr algn="just">
                  <a:lnSpc>
                    <a:spcPct val="150000"/>
                  </a:lnSpc>
                </a:pPr>
                <a14:m>
                  <m:oMath xmlns:m="http://schemas.openxmlformats.org/officeDocument/2006/math">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90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and</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9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900" dirty="0">
                    <a:solidFill>
                      <a:srgbClr val="0B5ED7"/>
                    </a:solidFill>
                    <a:latin typeface="Times New Roman" panose="02020603050405020304" pitchFamily="18" charset="0"/>
                    <a:cs typeface="Times New Roman" panose="02020603050405020304" pitchFamily="18" charset="0"/>
                  </a:rPr>
                  <a:t> values are to be estimated from the data.</a:t>
                </a:r>
              </a:p>
              <a:p>
                <a:pPr algn="just">
                  <a:lnSpc>
                    <a:spcPct val="150000"/>
                  </a:lnSpc>
                </a:pPr>
                <a:endParaRPr lang="en-US" sz="190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560112" y="1314450"/>
                <a:ext cx="9216633" cy="5407032"/>
              </a:xfrm>
              <a:blipFill>
                <a:blip r:embed="rId2"/>
                <a:stretch>
                  <a:fillRect l="-413" r="-413"/>
                </a:stretch>
              </a:blipFill>
            </p:spPr>
            <p:txBody>
              <a:bodyPr/>
              <a:lstStyle/>
              <a:p>
                <a:r>
                  <a:rPr lang="en-US">
                    <a:noFill/>
                  </a:rPr>
                  <a:t> </a:t>
                </a:r>
              </a:p>
            </p:txBody>
          </p:sp>
        </mc:Fallback>
      </mc:AlternateContent>
      <p:pic>
        <p:nvPicPr>
          <p:cNvPr id="18490"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029" y="904492"/>
            <a:ext cx="4499656" cy="2184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ADA7D6E5-D1A1-66E5-D7B3-D1F9FF4BCAAB}"/>
              </a:ext>
            </a:extLst>
          </p:cNvPr>
          <p:cNvSpPr>
            <a:spLocks noGrp="1"/>
          </p:cNvSpPr>
          <p:nvPr>
            <p:ph type="dt" sz="half" idx="10"/>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88213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3842</TotalTime>
  <Words>875</Words>
  <Application>Microsoft Macintosh PowerPoint</Application>
  <PresentationFormat>Widescreen</PresentationFormat>
  <Paragraphs>127</Paragraphs>
  <Slides>17</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Arial</vt:lpstr>
      <vt:lpstr>Calibri</vt:lpstr>
      <vt:lpstr>Calibri Light</vt:lpstr>
      <vt:lpstr>Cambria Math</vt:lpstr>
      <vt:lpstr>Garamond</vt:lpstr>
      <vt:lpstr>Times New Roman</vt:lpstr>
      <vt:lpstr>Wingdings 2</vt:lpstr>
      <vt:lpstr>Office Theme</vt:lpstr>
      <vt:lpstr>Visio</vt:lpstr>
      <vt:lpstr>Brain Computer Interaction</vt:lpstr>
      <vt:lpstr>Illustrating Classification Tasks</vt:lpstr>
      <vt:lpstr>Classification Techniques</vt:lpstr>
      <vt:lpstr>Supervised Classification</vt:lpstr>
      <vt:lpstr>Unsupervised Classification</vt:lpstr>
      <vt:lpstr>Supervised Classification Technique</vt:lpstr>
      <vt:lpstr>Regression Analysis</vt:lpstr>
      <vt:lpstr>Simple Linear Regression Model</vt:lpstr>
      <vt:lpstr>Regression Analysis</vt:lpstr>
      <vt:lpstr>True versus Fitted Regression Line</vt:lpstr>
      <vt:lpstr>Least Square Method to estimate α and β</vt:lpstr>
      <vt:lpstr>Least Square method</vt:lpstr>
      <vt:lpstr>Least Square method to estimate α and β</vt:lpstr>
      <vt:lpstr>R^2  : Measure of Quality of Fit</vt:lpstr>
      <vt:lpstr>R^2  : Measure of Quality of Fit</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BCI-Feature Extraction</dc:title>
  <dc:subject/>
  <dc:creator>Sreeja</dc:creator>
  <cp:keywords/>
  <dc:description/>
  <cp:lastModifiedBy>Microsoft Office User</cp:lastModifiedBy>
  <cp:revision>141</cp:revision>
  <dcterms:created xsi:type="dcterms:W3CDTF">2011-09-11T15:22:53Z</dcterms:created>
  <dcterms:modified xsi:type="dcterms:W3CDTF">2023-03-23T06:11:59Z</dcterms:modified>
  <cp:category/>
</cp:coreProperties>
</file>